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Raleway"/>
      <p:regular r:id="rId24"/>
      <p:bold r:id="rId25"/>
      <p:italic r:id="rId26"/>
      <p:boldItalic r:id="rId27"/>
    </p:embeddedFont>
    <p:embeddedFont>
      <p:font typeface="Spectral"/>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aleway-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italic.fntdata"/><Relationship Id="rId25" Type="http://schemas.openxmlformats.org/officeDocument/2006/relationships/font" Target="fonts/Raleway-bold.fntdata"/><Relationship Id="rId28" Type="http://schemas.openxmlformats.org/officeDocument/2006/relationships/font" Target="fonts/Spectral-regular.fntdata"/><Relationship Id="rId27" Type="http://schemas.openxmlformats.org/officeDocument/2006/relationships/font" Target="fonts/Raleway-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Spectral-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Spectral-boldItalic.fntdata"/><Relationship Id="rId30" Type="http://schemas.openxmlformats.org/officeDocument/2006/relationships/font" Target="fonts/Spectral-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2aba7068def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2aba7068def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aba7068def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aba7068def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2abda170ea2_5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2abda170ea2_5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2aba7068def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2aba7068def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abda170ea2_5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abda170ea2_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abda170ea2_5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abda170ea2_5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2abda170ea2_5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2abda170ea2_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2abda170ea2_5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2abda170ea2_5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aba7068def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aba7068def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abfb1b35f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abfb1b35f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aba303b0b7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aba303b0b7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aba7068def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aba7068def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aba7068def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aba7068def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aba7068def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aba7068def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aba303b0b7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2aba303b0b7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abcf483628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abcf483628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aba7068def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aba7068def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abb7b7e66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abb7b7e66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0"/>
              </a:spcBef>
              <a:spcAft>
                <a:spcPts val="0"/>
              </a:spcAft>
              <a:buClr>
                <a:schemeClr val="lt1"/>
              </a:buClr>
              <a:buSzPts val="1400"/>
              <a:buChar char="○"/>
              <a:defRPr>
                <a:solidFill>
                  <a:schemeClr val="lt1"/>
                </a:solidFill>
              </a:defRPr>
            </a:lvl2pPr>
            <a:lvl3pPr indent="-317500" lvl="2" marL="1371600" algn="ctr">
              <a:spcBef>
                <a:spcPts val="0"/>
              </a:spcBef>
              <a:spcAft>
                <a:spcPts val="0"/>
              </a:spcAft>
              <a:buClr>
                <a:schemeClr val="lt1"/>
              </a:buClr>
              <a:buSzPts val="1400"/>
              <a:buChar char="■"/>
              <a:defRPr>
                <a:solidFill>
                  <a:schemeClr val="lt1"/>
                </a:solidFill>
              </a:defRPr>
            </a:lvl3pPr>
            <a:lvl4pPr indent="-317500" lvl="3" marL="1828800" algn="ctr">
              <a:spcBef>
                <a:spcPts val="0"/>
              </a:spcBef>
              <a:spcAft>
                <a:spcPts val="0"/>
              </a:spcAft>
              <a:buClr>
                <a:schemeClr val="lt1"/>
              </a:buClr>
              <a:buSzPts val="1400"/>
              <a:buChar char="●"/>
              <a:defRPr>
                <a:solidFill>
                  <a:schemeClr val="lt1"/>
                </a:solidFill>
              </a:defRPr>
            </a:lvl4pPr>
            <a:lvl5pPr indent="-317500" lvl="4" marL="2286000" algn="ctr">
              <a:spcBef>
                <a:spcPts val="0"/>
              </a:spcBef>
              <a:spcAft>
                <a:spcPts val="0"/>
              </a:spcAft>
              <a:buClr>
                <a:schemeClr val="lt1"/>
              </a:buClr>
              <a:buSzPts val="1400"/>
              <a:buChar char="○"/>
              <a:defRPr>
                <a:solidFill>
                  <a:schemeClr val="lt1"/>
                </a:solidFill>
              </a:defRPr>
            </a:lvl5pPr>
            <a:lvl6pPr indent="-317500" lvl="5" marL="2743200" algn="ctr">
              <a:spcBef>
                <a:spcPts val="0"/>
              </a:spcBef>
              <a:spcAft>
                <a:spcPts val="0"/>
              </a:spcAft>
              <a:buClr>
                <a:schemeClr val="lt1"/>
              </a:buClr>
              <a:buSzPts val="1400"/>
              <a:buChar char="■"/>
              <a:defRPr>
                <a:solidFill>
                  <a:schemeClr val="lt1"/>
                </a:solidFill>
              </a:defRPr>
            </a:lvl6pPr>
            <a:lvl7pPr indent="-317500" lvl="6" marL="3200400" algn="ctr">
              <a:spcBef>
                <a:spcPts val="0"/>
              </a:spcBef>
              <a:spcAft>
                <a:spcPts val="0"/>
              </a:spcAft>
              <a:buClr>
                <a:schemeClr val="lt1"/>
              </a:buClr>
              <a:buSzPts val="1400"/>
              <a:buChar char="●"/>
              <a:defRPr>
                <a:solidFill>
                  <a:schemeClr val="lt1"/>
                </a:solidFill>
              </a:defRPr>
            </a:lvl7pPr>
            <a:lvl8pPr indent="-317500" lvl="7" marL="3657600" algn="ctr">
              <a:spcBef>
                <a:spcPts val="0"/>
              </a:spcBef>
              <a:spcAft>
                <a:spcPts val="0"/>
              </a:spcAft>
              <a:buClr>
                <a:schemeClr val="lt1"/>
              </a:buClr>
              <a:buSzPts val="1400"/>
              <a:buChar char="○"/>
              <a:defRPr>
                <a:solidFill>
                  <a:schemeClr val="lt1"/>
                </a:solidFill>
              </a:defRPr>
            </a:lvl8pPr>
            <a:lvl9pPr indent="-317500" lvl="8" marL="4114800" algn="ctr">
              <a:spcBef>
                <a:spcPts val="0"/>
              </a:spcBef>
              <a:spcAft>
                <a:spcPts val="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P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pt-PT"/>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 Id="rId3"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drive.google.com/file/d/1tmDhcmBphmoFjTtI3GNCHjXIzQfR9UW7/view" TargetMode="Externa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14.png"/><Relationship Id="rId7" Type="http://schemas.openxmlformats.org/officeDocument/2006/relationships/image" Target="../media/image8.png"/><Relationship Id="rId8"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12.png"/><Relationship Id="rId5"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9.png"/><Relationship Id="rId6" Type="http://schemas.openxmlformats.org/officeDocument/2006/relationships/image" Target="../media/image18.png"/><Relationship Id="rId7" Type="http://schemas.openxmlformats.org/officeDocument/2006/relationships/image" Target="../media/image17.png"/><Relationship Id="rId8"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6.png"/><Relationship Id="rId9" Type="http://schemas.openxmlformats.org/officeDocument/2006/relationships/image" Target="../media/image3.png"/><Relationship Id="rId5" Type="http://schemas.openxmlformats.org/officeDocument/2006/relationships/image" Target="../media/image13.png"/><Relationship Id="rId6" Type="http://schemas.openxmlformats.org/officeDocument/2006/relationships/image" Target="../media/image15.png"/><Relationship Id="rId7" Type="http://schemas.openxmlformats.org/officeDocument/2006/relationships/image" Target="../media/image5.png"/><Relationship Id="rId8"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pic>
        <p:nvPicPr>
          <p:cNvPr id="58" name="Google Shape;58;p13"/>
          <p:cNvPicPr preferRelativeResize="0"/>
          <p:nvPr/>
        </p:nvPicPr>
        <p:blipFill>
          <a:blip r:embed="rId3">
            <a:alphaModFix/>
          </a:blip>
          <a:stretch>
            <a:fillRect/>
          </a:stretch>
        </p:blipFill>
        <p:spPr>
          <a:xfrm>
            <a:off x="3648450" y="0"/>
            <a:ext cx="6862570" cy="5143500"/>
          </a:xfrm>
          <a:prstGeom prst="rect">
            <a:avLst/>
          </a:prstGeom>
          <a:noFill/>
          <a:ln>
            <a:noFill/>
          </a:ln>
        </p:spPr>
      </p:pic>
      <p:sp>
        <p:nvSpPr>
          <p:cNvPr id="59" name="Google Shape;59;p13"/>
          <p:cNvSpPr/>
          <p:nvPr/>
        </p:nvSpPr>
        <p:spPr>
          <a:xfrm>
            <a:off x="0" y="0"/>
            <a:ext cx="4638300" cy="5143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60" name="Google Shape;60;p13"/>
          <p:cNvSpPr txBox="1"/>
          <p:nvPr>
            <p:ph type="title"/>
          </p:nvPr>
        </p:nvSpPr>
        <p:spPr>
          <a:xfrm>
            <a:off x="265500" y="1181700"/>
            <a:ext cx="4045200" cy="15336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pt-PT" sz="3200"/>
              <a:t>Information Percolation Systems on Traffic Management</a:t>
            </a:r>
            <a:endParaRPr/>
          </a:p>
        </p:txBody>
      </p:sp>
      <p:sp>
        <p:nvSpPr>
          <p:cNvPr id="61" name="Google Shape;61;p13"/>
          <p:cNvSpPr txBox="1"/>
          <p:nvPr>
            <p:ph idx="1" type="subTitle"/>
          </p:nvPr>
        </p:nvSpPr>
        <p:spPr>
          <a:xfrm>
            <a:off x="265500" y="2768999"/>
            <a:ext cx="4045200" cy="209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PT" sz="2400"/>
              <a:t>Modelling and Simulation</a:t>
            </a:r>
            <a:endParaRPr sz="2400"/>
          </a:p>
          <a:p>
            <a:pPr indent="0" lvl="0" marL="0" rtl="0" algn="l">
              <a:spcBef>
                <a:spcPts val="0"/>
              </a:spcBef>
              <a:spcAft>
                <a:spcPts val="0"/>
              </a:spcAft>
              <a:buNone/>
            </a:pPr>
            <a:r>
              <a:rPr lang="pt-PT" sz="1800"/>
              <a:t>M.EIC - Group 3 - 22/23</a:t>
            </a:r>
            <a:endParaRPr sz="1800"/>
          </a:p>
          <a:p>
            <a:pPr indent="-342900" lvl="0" marL="457200" rtl="0" algn="l">
              <a:spcBef>
                <a:spcPts val="0"/>
              </a:spcBef>
              <a:spcAft>
                <a:spcPts val="0"/>
              </a:spcAft>
              <a:buSzPts val="1800"/>
              <a:buChar char="-"/>
            </a:pPr>
            <a:r>
              <a:rPr lang="pt-PT" sz="1800"/>
              <a:t>Marcelo Couto</a:t>
            </a:r>
            <a:endParaRPr sz="1800"/>
          </a:p>
          <a:p>
            <a:pPr indent="-342900" lvl="0" marL="457200" rtl="0" algn="l">
              <a:spcBef>
                <a:spcPts val="0"/>
              </a:spcBef>
              <a:spcAft>
                <a:spcPts val="0"/>
              </a:spcAft>
              <a:buSzPts val="1800"/>
              <a:buChar char="-"/>
            </a:pPr>
            <a:r>
              <a:rPr lang="pt-PT" sz="1800"/>
              <a:t>António Oliveira</a:t>
            </a:r>
            <a:endParaRPr sz="1800"/>
          </a:p>
          <a:p>
            <a:pPr indent="-342900" lvl="0" marL="457200" rtl="0" algn="l">
              <a:spcBef>
                <a:spcPts val="0"/>
              </a:spcBef>
              <a:spcAft>
                <a:spcPts val="0"/>
              </a:spcAft>
              <a:buSzPts val="1800"/>
              <a:buChar char="-"/>
            </a:pPr>
            <a:r>
              <a:rPr lang="pt-PT" sz="1800"/>
              <a:t>Luis Lucas</a:t>
            </a:r>
            <a:endParaRPr sz="1800"/>
          </a:p>
          <a:p>
            <a:pPr indent="0" lvl="0" marL="0" rtl="0" algn="ctr">
              <a:spcBef>
                <a:spcPts val="0"/>
              </a:spcBef>
              <a:spcAft>
                <a:spcPts val="0"/>
              </a:spcAft>
              <a:buNone/>
            </a:pPr>
            <a:r>
              <a:t/>
            </a:r>
            <a:endParaRPr/>
          </a:p>
        </p:txBody>
      </p:sp>
      <p:sp>
        <p:nvSpPr>
          <p:cNvPr id="62" name="Google Shape;62;p13"/>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2"/>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PT"/>
              <a:t>Decision Criteria and Performance</a:t>
            </a:r>
            <a:endParaRPr/>
          </a:p>
        </p:txBody>
      </p:sp>
      <p:sp>
        <p:nvSpPr>
          <p:cNvPr id="236" name="Google Shape;236;p22"/>
          <p:cNvSpPr txBox="1"/>
          <p:nvPr>
            <p:ph idx="1" type="body"/>
          </p:nvPr>
        </p:nvSpPr>
        <p:spPr>
          <a:xfrm>
            <a:off x="311700" y="1152475"/>
            <a:ext cx="8520600" cy="38832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SzPts val="1018"/>
              <a:buNone/>
            </a:pPr>
            <a:r>
              <a:rPr b="1" lang="pt-PT">
                <a:solidFill>
                  <a:schemeClr val="dk2"/>
                </a:solidFill>
              </a:rPr>
              <a:t>Performance Metrics:</a:t>
            </a:r>
            <a:endParaRPr>
              <a:solidFill>
                <a:schemeClr val="dk2"/>
              </a:solidFill>
            </a:endParaRPr>
          </a:p>
          <a:p>
            <a:pPr indent="-342900" lvl="0" marL="457200" rtl="0" algn="l">
              <a:lnSpc>
                <a:spcPct val="95000"/>
              </a:lnSpc>
              <a:spcBef>
                <a:spcPts val="1200"/>
              </a:spcBef>
              <a:spcAft>
                <a:spcPts val="0"/>
              </a:spcAft>
              <a:buClr>
                <a:schemeClr val="dk2"/>
              </a:buClr>
              <a:buSzPts val="1800"/>
              <a:buChar char="-"/>
            </a:pPr>
            <a:r>
              <a:rPr lang="pt-PT" u="sng">
                <a:solidFill>
                  <a:schemeClr val="dk2"/>
                </a:solidFill>
              </a:rPr>
              <a:t>Average Travel Time at 200:</a:t>
            </a:r>
            <a:r>
              <a:rPr lang="pt-PT">
                <a:solidFill>
                  <a:schemeClr val="dk2"/>
                </a:solidFill>
              </a:rPr>
              <a:t> average time taken by a vehicle to cover the (when the 200th vehicle finishes the path)</a:t>
            </a:r>
            <a:endParaRPr>
              <a:solidFill>
                <a:schemeClr val="dk2"/>
              </a:solidFill>
            </a:endParaRPr>
          </a:p>
          <a:p>
            <a:pPr indent="-342900" lvl="0" marL="457200" rtl="0" algn="l">
              <a:lnSpc>
                <a:spcPct val="95000"/>
              </a:lnSpc>
              <a:spcBef>
                <a:spcPts val="0"/>
              </a:spcBef>
              <a:spcAft>
                <a:spcPts val="0"/>
              </a:spcAft>
              <a:buClr>
                <a:schemeClr val="dk2"/>
              </a:buClr>
              <a:buSzPts val="1800"/>
              <a:buChar char="-"/>
            </a:pPr>
            <a:r>
              <a:rPr lang="pt-PT" u="sng">
                <a:solidFill>
                  <a:schemeClr val="dk2"/>
                </a:solidFill>
              </a:rPr>
              <a:t>Average Travel Efficiency at 200 (ATE200):</a:t>
            </a:r>
            <a:r>
              <a:rPr lang="pt-PT">
                <a:solidFill>
                  <a:schemeClr val="dk2"/>
                </a:solidFill>
              </a:rPr>
              <a:t> ratio between the shortest time necessary for completion of a path without traffic with the average travel time (when the 200th vehicle finishes the path)</a:t>
            </a:r>
            <a:endParaRPr>
              <a:solidFill>
                <a:schemeClr val="dk2"/>
              </a:solidFill>
            </a:endParaRPr>
          </a:p>
          <a:p>
            <a:pPr indent="-342900" lvl="0" marL="457200" rtl="0" algn="l">
              <a:lnSpc>
                <a:spcPct val="95000"/>
              </a:lnSpc>
              <a:spcBef>
                <a:spcPts val="0"/>
              </a:spcBef>
              <a:spcAft>
                <a:spcPts val="0"/>
              </a:spcAft>
              <a:buClr>
                <a:schemeClr val="dk2"/>
              </a:buClr>
              <a:buSzPts val="1800"/>
              <a:buChar char="-"/>
            </a:pPr>
            <a:r>
              <a:rPr lang="pt-PT" u="sng">
                <a:solidFill>
                  <a:schemeClr val="dk2"/>
                </a:solidFill>
              </a:rPr>
              <a:t>Max Volume to Capacity Ratio at 200:</a:t>
            </a:r>
            <a:r>
              <a:rPr lang="pt-PT">
                <a:solidFill>
                  <a:schemeClr val="dk2"/>
                </a:solidFill>
              </a:rPr>
              <a:t> illustrates the maximum congestion of any route in the network (</a:t>
            </a:r>
            <a:r>
              <a:rPr lang="pt-PT">
                <a:solidFill>
                  <a:schemeClr val="dk2"/>
                </a:solidFill>
              </a:rPr>
              <a:t>when the 200th vehicle finishes the path)</a:t>
            </a:r>
            <a:endParaRPr>
              <a:solidFill>
                <a:schemeClr val="dk2"/>
              </a:solidFill>
            </a:endParaRPr>
          </a:p>
          <a:p>
            <a:pPr indent="-342900" lvl="0" marL="457200" rtl="0" algn="l">
              <a:lnSpc>
                <a:spcPct val="95000"/>
              </a:lnSpc>
              <a:spcBef>
                <a:spcPts val="0"/>
              </a:spcBef>
              <a:spcAft>
                <a:spcPts val="0"/>
              </a:spcAft>
              <a:buClr>
                <a:schemeClr val="dk2"/>
              </a:buClr>
              <a:buSzPts val="1800"/>
              <a:buChar char="-"/>
            </a:pPr>
            <a:r>
              <a:rPr lang="pt-PT" u="sng">
                <a:solidFill>
                  <a:schemeClr val="dk2"/>
                </a:solidFill>
              </a:rPr>
              <a:t>Steps until 200:</a:t>
            </a:r>
            <a:r>
              <a:rPr lang="pt-PT">
                <a:solidFill>
                  <a:schemeClr val="dk2"/>
                </a:solidFill>
              </a:rPr>
              <a:t> number of simulation steps (mins) until 200 vehicles complete the path </a:t>
            </a:r>
            <a:endParaRPr>
              <a:solidFill>
                <a:schemeClr val="dk2"/>
              </a:solidFill>
            </a:endParaRPr>
          </a:p>
          <a:p>
            <a:pPr indent="0" lvl="0" marL="0" rtl="0" algn="l">
              <a:lnSpc>
                <a:spcPct val="95000"/>
              </a:lnSpc>
              <a:spcBef>
                <a:spcPts val="1200"/>
              </a:spcBef>
              <a:spcAft>
                <a:spcPts val="1200"/>
              </a:spcAft>
              <a:buSzPts val="1018"/>
              <a:buNone/>
            </a:pPr>
            <a:r>
              <a:t/>
            </a:r>
            <a:endParaRPr>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3"/>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PT"/>
              <a:t>Decision Criteria and Performance</a:t>
            </a:r>
            <a:endParaRPr/>
          </a:p>
        </p:txBody>
      </p:sp>
      <p:sp>
        <p:nvSpPr>
          <p:cNvPr id="242" name="Google Shape;242;p23"/>
          <p:cNvSpPr txBox="1"/>
          <p:nvPr>
            <p:ph idx="1" type="body"/>
          </p:nvPr>
        </p:nvSpPr>
        <p:spPr>
          <a:xfrm>
            <a:off x="311700" y="1152475"/>
            <a:ext cx="8520600" cy="38832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SzPts val="1018"/>
              <a:buNone/>
            </a:pPr>
            <a:r>
              <a:rPr b="1" lang="pt-PT">
                <a:solidFill>
                  <a:schemeClr val="dk2"/>
                </a:solidFill>
              </a:rPr>
              <a:t>Performance Indicator: </a:t>
            </a:r>
            <a:r>
              <a:rPr lang="pt-PT">
                <a:solidFill>
                  <a:schemeClr val="dk2"/>
                </a:solidFill>
              </a:rPr>
              <a:t>Average Travel Efficiency at 200 &gt; 0.</a:t>
            </a:r>
            <a:r>
              <a:rPr lang="pt-PT">
                <a:solidFill>
                  <a:schemeClr val="dk2"/>
                </a:solidFill>
              </a:rPr>
              <a:t>4</a:t>
            </a:r>
            <a:endParaRPr>
              <a:solidFill>
                <a:schemeClr val="dk2"/>
              </a:solidFill>
            </a:endParaRPr>
          </a:p>
          <a:p>
            <a:pPr indent="0" lvl="0" marL="0" rtl="0" algn="l">
              <a:lnSpc>
                <a:spcPct val="95000"/>
              </a:lnSpc>
              <a:spcBef>
                <a:spcPts val="1200"/>
              </a:spcBef>
              <a:spcAft>
                <a:spcPts val="0"/>
              </a:spcAft>
              <a:buSzPts val="1018"/>
              <a:buNone/>
            </a:pPr>
            <a:r>
              <a:rPr b="1" lang="pt-PT">
                <a:solidFill>
                  <a:schemeClr val="dk2"/>
                </a:solidFill>
              </a:rPr>
              <a:t>Decision Criteria: </a:t>
            </a:r>
            <a:endParaRPr b="1">
              <a:solidFill>
                <a:schemeClr val="dk2"/>
              </a:solidFill>
            </a:endParaRPr>
          </a:p>
          <a:p>
            <a:pPr indent="-342900" lvl="0" marL="457200" rtl="0" algn="l">
              <a:lnSpc>
                <a:spcPct val="95000"/>
              </a:lnSpc>
              <a:spcBef>
                <a:spcPts val="1200"/>
              </a:spcBef>
              <a:spcAft>
                <a:spcPts val="0"/>
              </a:spcAft>
              <a:buClr>
                <a:schemeClr val="dk2"/>
              </a:buClr>
              <a:buSzPts val="1800"/>
              <a:buAutoNum type="arabicPeriod"/>
            </a:pPr>
            <a:r>
              <a:rPr lang="pt-PT">
                <a:solidFill>
                  <a:schemeClr val="dk2"/>
                </a:solidFill>
              </a:rPr>
              <a:t>If the CAV Model presents an improvement in ATE200 of more than 0.1 compared to the Descriptive Models, then the adoption of CAVs should be taken as a serious solution for traffic congestion problems</a:t>
            </a:r>
            <a:endParaRPr>
              <a:solidFill>
                <a:schemeClr val="dk2"/>
              </a:solidFill>
            </a:endParaRPr>
          </a:p>
          <a:p>
            <a:pPr indent="-342900" lvl="0" marL="457200" rtl="0" algn="l">
              <a:lnSpc>
                <a:spcPct val="95000"/>
              </a:lnSpc>
              <a:spcBef>
                <a:spcPts val="0"/>
              </a:spcBef>
              <a:spcAft>
                <a:spcPts val="0"/>
              </a:spcAft>
              <a:buClr>
                <a:schemeClr val="dk2"/>
              </a:buClr>
              <a:buSzPts val="1800"/>
              <a:buAutoNum type="arabicPeriod"/>
            </a:pPr>
            <a:r>
              <a:rPr lang="pt-PT">
                <a:solidFill>
                  <a:schemeClr val="dk2"/>
                </a:solidFill>
              </a:rPr>
              <a:t>If a Model fulfills the performance indicator, its usage is deemed justified by this experiment</a:t>
            </a:r>
            <a:endParaRPr>
              <a:solidFill>
                <a:schemeClr val="dk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24"/>
          <p:cNvSpPr txBox="1"/>
          <p:nvPr>
            <p:ph type="title"/>
          </p:nvPr>
        </p:nvSpPr>
        <p:spPr>
          <a:xfrm>
            <a:off x="311700" y="445025"/>
            <a:ext cx="8520600" cy="4123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pt-PT"/>
              <a:t>Demo</a:t>
            </a:r>
            <a:endParaRPr/>
          </a:p>
        </p:txBody>
      </p:sp>
      <p:sp>
        <p:nvSpPr>
          <p:cNvPr id="248" name="Google Shape;248;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9" name="Google Shape;249;p24" title="video.mp4">
            <a:hlinkClick r:id="rId3"/>
          </p:cNvPr>
          <p:cNvPicPr preferRelativeResize="0"/>
          <p:nvPr/>
        </p:nvPicPr>
        <p:blipFill>
          <a:blip r:embed="rId4">
            <a:alphaModFix/>
          </a:blip>
          <a:stretch>
            <a:fillRect/>
          </a:stretch>
        </p:blipFill>
        <p:spPr>
          <a:xfrm>
            <a:off x="2082838" y="287500"/>
            <a:ext cx="6091325" cy="45685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PT"/>
              <a:t>Results &amp; Analysis</a:t>
            </a:r>
            <a:endParaRPr/>
          </a:p>
        </p:txBody>
      </p:sp>
      <p:sp>
        <p:nvSpPr>
          <p:cNvPr id="255" name="Google Shape;255;p25"/>
          <p:cNvSpPr txBox="1"/>
          <p:nvPr>
            <p:ph idx="1" type="body"/>
          </p:nvPr>
        </p:nvSpPr>
        <p:spPr>
          <a:xfrm>
            <a:off x="311700" y="1152475"/>
            <a:ext cx="3348600" cy="3748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rPr b="1" lang="pt-PT">
                <a:solidFill>
                  <a:schemeClr val="dk2"/>
                </a:solidFill>
              </a:rPr>
              <a:t>No. Vehicles Completed &gt; Steps until 200</a:t>
            </a:r>
            <a:endParaRPr b="1">
              <a:solidFill>
                <a:schemeClr val="dk2"/>
              </a:solidFill>
            </a:endParaRPr>
          </a:p>
          <a:p>
            <a:pPr indent="-342900" lvl="0" marL="457200" rtl="0" algn="l">
              <a:spcBef>
                <a:spcPts val="1200"/>
              </a:spcBef>
              <a:spcAft>
                <a:spcPts val="0"/>
              </a:spcAft>
              <a:buClr>
                <a:schemeClr val="dk2"/>
              </a:buClr>
              <a:buSzPts val="1800"/>
              <a:buAutoNum type="arabicPeriod"/>
            </a:pPr>
            <a:r>
              <a:rPr lang="pt-PT">
                <a:solidFill>
                  <a:schemeClr val="dk2"/>
                </a:solidFill>
              </a:rPr>
              <a:t>CAV</a:t>
            </a:r>
            <a:endParaRPr>
              <a:solidFill>
                <a:schemeClr val="dk2"/>
              </a:solidFill>
            </a:endParaRPr>
          </a:p>
          <a:p>
            <a:pPr indent="-342900" lvl="0" marL="457200" rtl="0" algn="l">
              <a:spcBef>
                <a:spcPts val="0"/>
              </a:spcBef>
              <a:spcAft>
                <a:spcPts val="0"/>
              </a:spcAft>
              <a:buClr>
                <a:schemeClr val="dk2"/>
              </a:buClr>
              <a:buSzPts val="1800"/>
              <a:buAutoNum type="arabicPeriod"/>
            </a:pPr>
            <a:r>
              <a:rPr lang="pt-PT">
                <a:solidFill>
                  <a:schemeClr val="dk2"/>
                </a:solidFill>
              </a:rPr>
              <a:t>GPS</a:t>
            </a:r>
            <a:endParaRPr>
              <a:solidFill>
                <a:schemeClr val="dk2"/>
              </a:solidFill>
            </a:endParaRPr>
          </a:p>
          <a:p>
            <a:pPr indent="-342900" lvl="0" marL="457200" rtl="0" algn="l">
              <a:spcBef>
                <a:spcPts val="0"/>
              </a:spcBef>
              <a:spcAft>
                <a:spcPts val="0"/>
              </a:spcAft>
              <a:buClr>
                <a:schemeClr val="dk2"/>
              </a:buClr>
              <a:buSzPts val="1800"/>
              <a:buAutoNum type="arabicPeriod"/>
            </a:pPr>
            <a:r>
              <a:rPr lang="pt-PT">
                <a:solidFill>
                  <a:schemeClr val="dk2"/>
                </a:solidFill>
              </a:rPr>
              <a:t>Base</a:t>
            </a:r>
            <a:endParaRPr>
              <a:solidFill>
                <a:schemeClr val="dk2"/>
              </a:solidFill>
            </a:endParaRPr>
          </a:p>
          <a:p>
            <a:pPr indent="-342900" lvl="0" marL="457200" rtl="0" algn="l">
              <a:spcBef>
                <a:spcPts val="0"/>
              </a:spcBef>
              <a:spcAft>
                <a:spcPts val="0"/>
              </a:spcAft>
              <a:buClr>
                <a:schemeClr val="dk2"/>
              </a:buClr>
              <a:buSzPts val="1800"/>
              <a:buChar char="-"/>
            </a:pPr>
            <a:r>
              <a:rPr lang="pt-PT">
                <a:solidFill>
                  <a:schemeClr val="dk2"/>
                </a:solidFill>
              </a:rPr>
              <a:t>Base Case performed significantly worse.</a:t>
            </a:r>
            <a:endParaRPr>
              <a:solidFill>
                <a:schemeClr val="dk2"/>
              </a:solidFill>
            </a:endParaRPr>
          </a:p>
          <a:p>
            <a:pPr indent="-342900" lvl="0" marL="457200" rtl="0" algn="l">
              <a:spcBef>
                <a:spcPts val="0"/>
              </a:spcBef>
              <a:spcAft>
                <a:spcPts val="0"/>
              </a:spcAft>
              <a:buClr>
                <a:schemeClr val="dk2"/>
              </a:buClr>
              <a:buSzPts val="1800"/>
              <a:buChar char="-"/>
            </a:pPr>
            <a:r>
              <a:rPr lang="pt-PT">
                <a:solidFill>
                  <a:schemeClr val="dk2"/>
                </a:solidFill>
              </a:rPr>
              <a:t>CAV was only marginally better than GPS</a:t>
            </a:r>
            <a:endParaRPr>
              <a:solidFill>
                <a:schemeClr val="dk2"/>
              </a:solidFill>
            </a:endParaRPr>
          </a:p>
        </p:txBody>
      </p:sp>
      <p:sp>
        <p:nvSpPr>
          <p:cNvPr id="256" name="Google Shape;256;p25"/>
          <p:cNvSpPr txBox="1"/>
          <p:nvPr/>
        </p:nvSpPr>
        <p:spPr>
          <a:xfrm>
            <a:off x="3357000" y="3938675"/>
            <a:ext cx="2235300" cy="50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Clr>
                <a:schemeClr val="dk2"/>
              </a:buClr>
              <a:buSzPts val="1100"/>
              <a:buFont typeface="Arial"/>
              <a:buNone/>
            </a:pPr>
            <a:r>
              <a:rPr b="1" lang="pt-PT" sz="1800">
                <a:solidFill>
                  <a:schemeClr val="dk2"/>
                </a:solidFill>
                <a:latin typeface="Source Sans Pro"/>
                <a:ea typeface="Source Sans Pro"/>
                <a:cs typeface="Source Sans Pro"/>
                <a:sym typeface="Source Sans Pro"/>
              </a:rPr>
              <a:t>CAV</a:t>
            </a:r>
            <a:endParaRPr sz="1800">
              <a:solidFill>
                <a:schemeClr val="dk2"/>
              </a:solidFill>
              <a:latin typeface="Source Sans Pro"/>
              <a:ea typeface="Source Sans Pro"/>
              <a:cs typeface="Source Sans Pro"/>
              <a:sym typeface="Source Sans Pro"/>
            </a:endParaRPr>
          </a:p>
        </p:txBody>
      </p:sp>
      <p:sp>
        <p:nvSpPr>
          <p:cNvPr id="257" name="Google Shape;257;p25"/>
          <p:cNvSpPr txBox="1"/>
          <p:nvPr/>
        </p:nvSpPr>
        <p:spPr>
          <a:xfrm>
            <a:off x="3846600" y="2399200"/>
            <a:ext cx="1256100" cy="351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Clr>
                <a:schemeClr val="dk2"/>
              </a:buClr>
              <a:buSzPts val="1100"/>
              <a:buFont typeface="Arial"/>
              <a:buNone/>
            </a:pPr>
            <a:r>
              <a:rPr b="1" lang="pt-PT" sz="1800">
                <a:solidFill>
                  <a:schemeClr val="dk2"/>
                </a:solidFill>
                <a:latin typeface="Source Sans Pro"/>
                <a:ea typeface="Source Sans Pro"/>
                <a:cs typeface="Source Sans Pro"/>
                <a:sym typeface="Source Sans Pro"/>
              </a:rPr>
              <a:t>GPS</a:t>
            </a:r>
            <a:endParaRPr sz="1800">
              <a:solidFill>
                <a:schemeClr val="dk2"/>
              </a:solidFill>
              <a:latin typeface="Source Sans Pro"/>
              <a:ea typeface="Source Sans Pro"/>
              <a:cs typeface="Source Sans Pro"/>
              <a:sym typeface="Source Sans Pro"/>
            </a:endParaRPr>
          </a:p>
        </p:txBody>
      </p:sp>
      <p:pic>
        <p:nvPicPr>
          <p:cNvPr id="258" name="Google Shape;258;p25"/>
          <p:cNvPicPr preferRelativeResize="0"/>
          <p:nvPr/>
        </p:nvPicPr>
        <p:blipFill>
          <a:blip r:embed="rId3">
            <a:alphaModFix/>
          </a:blip>
          <a:stretch>
            <a:fillRect/>
          </a:stretch>
        </p:blipFill>
        <p:spPr>
          <a:xfrm>
            <a:off x="4952445" y="3415575"/>
            <a:ext cx="3879854" cy="1540700"/>
          </a:xfrm>
          <a:prstGeom prst="rect">
            <a:avLst/>
          </a:prstGeom>
          <a:noFill/>
          <a:ln>
            <a:noFill/>
          </a:ln>
        </p:spPr>
      </p:pic>
      <p:pic>
        <p:nvPicPr>
          <p:cNvPr id="259" name="Google Shape;259;p25"/>
          <p:cNvPicPr preferRelativeResize="0"/>
          <p:nvPr/>
        </p:nvPicPr>
        <p:blipFill>
          <a:blip r:embed="rId4">
            <a:alphaModFix/>
          </a:blip>
          <a:stretch>
            <a:fillRect/>
          </a:stretch>
        </p:blipFill>
        <p:spPr>
          <a:xfrm>
            <a:off x="4952450" y="331200"/>
            <a:ext cx="3879850" cy="1553725"/>
          </a:xfrm>
          <a:prstGeom prst="rect">
            <a:avLst/>
          </a:prstGeom>
          <a:noFill/>
          <a:ln>
            <a:noFill/>
          </a:ln>
        </p:spPr>
      </p:pic>
      <p:pic>
        <p:nvPicPr>
          <p:cNvPr id="260" name="Google Shape;260;p25"/>
          <p:cNvPicPr preferRelativeResize="0"/>
          <p:nvPr/>
        </p:nvPicPr>
        <p:blipFill>
          <a:blip r:embed="rId5">
            <a:alphaModFix/>
          </a:blip>
          <a:stretch>
            <a:fillRect/>
          </a:stretch>
        </p:blipFill>
        <p:spPr>
          <a:xfrm>
            <a:off x="4952450" y="1884935"/>
            <a:ext cx="3879850" cy="1530635"/>
          </a:xfrm>
          <a:prstGeom prst="rect">
            <a:avLst/>
          </a:prstGeom>
          <a:noFill/>
          <a:ln>
            <a:noFill/>
          </a:ln>
        </p:spPr>
      </p:pic>
      <p:sp>
        <p:nvSpPr>
          <p:cNvPr id="261" name="Google Shape;261;p25"/>
          <p:cNvSpPr txBox="1"/>
          <p:nvPr/>
        </p:nvSpPr>
        <p:spPr>
          <a:xfrm>
            <a:off x="3357000" y="860813"/>
            <a:ext cx="2235300" cy="50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Clr>
                <a:schemeClr val="dk2"/>
              </a:buClr>
              <a:buSzPts val="1100"/>
              <a:buFont typeface="Arial"/>
              <a:buNone/>
            </a:pPr>
            <a:r>
              <a:rPr b="1" lang="pt-PT" sz="1800">
                <a:solidFill>
                  <a:schemeClr val="dk2"/>
                </a:solidFill>
                <a:latin typeface="Source Sans Pro"/>
                <a:ea typeface="Source Sans Pro"/>
                <a:cs typeface="Source Sans Pro"/>
                <a:sym typeface="Source Sans Pro"/>
              </a:rPr>
              <a:t>Base</a:t>
            </a:r>
            <a:endParaRPr sz="1800">
              <a:solidFill>
                <a:schemeClr val="dk2"/>
              </a:solidFill>
              <a:latin typeface="Source Sans Pro"/>
              <a:ea typeface="Source Sans Pro"/>
              <a:cs typeface="Source Sans Pro"/>
              <a:sym typeface="Source Sans Pro"/>
            </a:endParaRPr>
          </a:p>
        </p:txBody>
      </p:sp>
      <p:cxnSp>
        <p:nvCxnSpPr>
          <p:cNvPr id="262" name="Google Shape;262;p25"/>
          <p:cNvCxnSpPr/>
          <p:nvPr/>
        </p:nvCxnSpPr>
        <p:spPr>
          <a:xfrm flipH="1">
            <a:off x="8684400" y="462950"/>
            <a:ext cx="6000" cy="1171800"/>
          </a:xfrm>
          <a:prstGeom prst="straightConnector1">
            <a:avLst/>
          </a:prstGeom>
          <a:noFill/>
          <a:ln cap="flat" cmpd="sng" w="9525">
            <a:solidFill>
              <a:schemeClr val="dk2"/>
            </a:solidFill>
            <a:prstDash val="solid"/>
            <a:round/>
            <a:headEnd len="med" w="med" type="none"/>
            <a:tailEnd len="med" w="med" type="none"/>
          </a:ln>
        </p:spPr>
      </p:cxnSp>
      <p:cxnSp>
        <p:nvCxnSpPr>
          <p:cNvPr id="263" name="Google Shape;263;p25"/>
          <p:cNvCxnSpPr/>
          <p:nvPr/>
        </p:nvCxnSpPr>
        <p:spPr>
          <a:xfrm flipH="1">
            <a:off x="8370100" y="2023525"/>
            <a:ext cx="6000" cy="1171800"/>
          </a:xfrm>
          <a:prstGeom prst="straightConnector1">
            <a:avLst/>
          </a:prstGeom>
          <a:noFill/>
          <a:ln cap="flat" cmpd="sng" w="9525">
            <a:solidFill>
              <a:schemeClr val="dk2"/>
            </a:solidFill>
            <a:prstDash val="solid"/>
            <a:round/>
            <a:headEnd len="med" w="med" type="none"/>
            <a:tailEnd len="med" w="med" type="none"/>
          </a:ln>
        </p:spPr>
      </p:cxnSp>
      <p:cxnSp>
        <p:nvCxnSpPr>
          <p:cNvPr id="264" name="Google Shape;264;p25"/>
          <p:cNvCxnSpPr/>
          <p:nvPr/>
        </p:nvCxnSpPr>
        <p:spPr>
          <a:xfrm flipH="1">
            <a:off x="8449825" y="3549200"/>
            <a:ext cx="6000" cy="1171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PT"/>
              <a:t>Results &amp; Analysis</a:t>
            </a:r>
            <a:endParaRPr/>
          </a:p>
        </p:txBody>
      </p:sp>
      <p:sp>
        <p:nvSpPr>
          <p:cNvPr id="270" name="Google Shape;270;p26"/>
          <p:cNvSpPr txBox="1"/>
          <p:nvPr>
            <p:ph idx="1" type="body"/>
          </p:nvPr>
        </p:nvSpPr>
        <p:spPr>
          <a:xfrm>
            <a:off x="311700" y="1152475"/>
            <a:ext cx="3348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rPr b="1" lang="pt-PT">
                <a:solidFill>
                  <a:schemeClr val="dk2"/>
                </a:solidFill>
              </a:rPr>
              <a:t>Average Travel Time</a:t>
            </a:r>
            <a:endParaRPr b="1">
              <a:solidFill>
                <a:schemeClr val="dk2"/>
              </a:solidFill>
            </a:endParaRPr>
          </a:p>
          <a:p>
            <a:pPr indent="-342900" lvl="0" marL="457200" rtl="0" algn="l">
              <a:spcBef>
                <a:spcPts val="1200"/>
              </a:spcBef>
              <a:spcAft>
                <a:spcPts val="0"/>
              </a:spcAft>
              <a:buClr>
                <a:schemeClr val="dk2"/>
              </a:buClr>
              <a:buSzPts val="1800"/>
              <a:buAutoNum type="arabicPeriod"/>
            </a:pPr>
            <a:r>
              <a:rPr lang="pt-PT">
                <a:solidFill>
                  <a:schemeClr val="dk2"/>
                </a:solidFill>
              </a:rPr>
              <a:t>CAV</a:t>
            </a:r>
            <a:endParaRPr>
              <a:solidFill>
                <a:schemeClr val="dk2"/>
              </a:solidFill>
            </a:endParaRPr>
          </a:p>
          <a:p>
            <a:pPr indent="-342900" lvl="0" marL="457200" rtl="0" algn="l">
              <a:spcBef>
                <a:spcPts val="0"/>
              </a:spcBef>
              <a:spcAft>
                <a:spcPts val="0"/>
              </a:spcAft>
              <a:buClr>
                <a:schemeClr val="dk2"/>
              </a:buClr>
              <a:buSzPts val="1800"/>
              <a:buAutoNum type="arabicPeriod"/>
            </a:pPr>
            <a:r>
              <a:rPr lang="pt-PT">
                <a:solidFill>
                  <a:schemeClr val="dk2"/>
                </a:solidFill>
              </a:rPr>
              <a:t>GPS</a:t>
            </a:r>
            <a:endParaRPr>
              <a:solidFill>
                <a:schemeClr val="dk2"/>
              </a:solidFill>
            </a:endParaRPr>
          </a:p>
          <a:p>
            <a:pPr indent="-342900" lvl="0" marL="457200" rtl="0" algn="l">
              <a:spcBef>
                <a:spcPts val="0"/>
              </a:spcBef>
              <a:spcAft>
                <a:spcPts val="0"/>
              </a:spcAft>
              <a:buClr>
                <a:schemeClr val="dk2"/>
              </a:buClr>
              <a:buSzPts val="1800"/>
              <a:buAutoNum type="arabicPeriod"/>
            </a:pPr>
            <a:r>
              <a:rPr lang="pt-PT">
                <a:solidFill>
                  <a:schemeClr val="dk2"/>
                </a:solidFill>
              </a:rPr>
              <a:t>Base</a:t>
            </a:r>
            <a:endParaRPr>
              <a:solidFill>
                <a:schemeClr val="dk2"/>
              </a:solidFill>
            </a:endParaRPr>
          </a:p>
          <a:p>
            <a:pPr indent="-342900" lvl="0" marL="457200" rtl="0" algn="l">
              <a:spcBef>
                <a:spcPts val="0"/>
              </a:spcBef>
              <a:spcAft>
                <a:spcPts val="0"/>
              </a:spcAft>
              <a:buClr>
                <a:schemeClr val="dk2"/>
              </a:buClr>
              <a:buSzPts val="1800"/>
              <a:buChar char="-"/>
            </a:pPr>
            <a:r>
              <a:rPr lang="pt-PT">
                <a:solidFill>
                  <a:schemeClr val="dk2"/>
                </a:solidFill>
              </a:rPr>
              <a:t>Base Case performed significantly worse</a:t>
            </a:r>
            <a:endParaRPr>
              <a:solidFill>
                <a:schemeClr val="dk2"/>
              </a:solidFill>
            </a:endParaRPr>
          </a:p>
          <a:p>
            <a:pPr indent="-342900" lvl="0" marL="457200" rtl="0" algn="l">
              <a:spcBef>
                <a:spcPts val="0"/>
              </a:spcBef>
              <a:spcAft>
                <a:spcPts val="0"/>
              </a:spcAft>
              <a:buClr>
                <a:schemeClr val="dk2"/>
              </a:buClr>
              <a:buSzPts val="1800"/>
              <a:buChar char="-"/>
            </a:pPr>
            <a:r>
              <a:rPr lang="pt-PT">
                <a:solidFill>
                  <a:schemeClr val="dk2"/>
                </a:solidFill>
              </a:rPr>
              <a:t>CAV was only marginally better than GPS</a:t>
            </a:r>
            <a:endParaRPr>
              <a:solidFill>
                <a:schemeClr val="dk2"/>
              </a:solidFill>
            </a:endParaRPr>
          </a:p>
        </p:txBody>
      </p:sp>
      <p:sp>
        <p:nvSpPr>
          <p:cNvPr id="271" name="Google Shape;271;p26"/>
          <p:cNvSpPr txBox="1"/>
          <p:nvPr/>
        </p:nvSpPr>
        <p:spPr>
          <a:xfrm>
            <a:off x="3357000" y="3938675"/>
            <a:ext cx="2235300" cy="50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Clr>
                <a:schemeClr val="dk2"/>
              </a:buClr>
              <a:buSzPts val="1100"/>
              <a:buFont typeface="Arial"/>
              <a:buNone/>
            </a:pPr>
            <a:r>
              <a:rPr b="1" lang="pt-PT" sz="1800">
                <a:solidFill>
                  <a:schemeClr val="dk2"/>
                </a:solidFill>
                <a:latin typeface="Source Sans Pro"/>
                <a:ea typeface="Source Sans Pro"/>
                <a:cs typeface="Source Sans Pro"/>
                <a:sym typeface="Source Sans Pro"/>
              </a:rPr>
              <a:t>CAV</a:t>
            </a:r>
            <a:endParaRPr sz="1800">
              <a:solidFill>
                <a:schemeClr val="dk2"/>
              </a:solidFill>
              <a:latin typeface="Source Sans Pro"/>
              <a:ea typeface="Source Sans Pro"/>
              <a:cs typeface="Source Sans Pro"/>
              <a:sym typeface="Source Sans Pro"/>
            </a:endParaRPr>
          </a:p>
        </p:txBody>
      </p:sp>
      <p:sp>
        <p:nvSpPr>
          <p:cNvPr id="272" name="Google Shape;272;p26"/>
          <p:cNvSpPr txBox="1"/>
          <p:nvPr/>
        </p:nvSpPr>
        <p:spPr>
          <a:xfrm>
            <a:off x="3846600" y="2399200"/>
            <a:ext cx="1256100" cy="351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Clr>
                <a:schemeClr val="dk2"/>
              </a:buClr>
              <a:buSzPts val="1100"/>
              <a:buFont typeface="Arial"/>
              <a:buNone/>
            </a:pPr>
            <a:r>
              <a:rPr b="1" lang="pt-PT" sz="1800">
                <a:solidFill>
                  <a:schemeClr val="dk2"/>
                </a:solidFill>
                <a:latin typeface="Source Sans Pro"/>
                <a:ea typeface="Source Sans Pro"/>
                <a:cs typeface="Source Sans Pro"/>
                <a:sym typeface="Source Sans Pro"/>
              </a:rPr>
              <a:t>GPS</a:t>
            </a:r>
            <a:endParaRPr sz="1800">
              <a:solidFill>
                <a:schemeClr val="dk2"/>
              </a:solidFill>
              <a:latin typeface="Source Sans Pro"/>
              <a:ea typeface="Source Sans Pro"/>
              <a:cs typeface="Source Sans Pro"/>
              <a:sym typeface="Source Sans Pro"/>
            </a:endParaRPr>
          </a:p>
        </p:txBody>
      </p:sp>
      <p:pic>
        <p:nvPicPr>
          <p:cNvPr id="273" name="Google Shape;273;p26"/>
          <p:cNvPicPr preferRelativeResize="0"/>
          <p:nvPr/>
        </p:nvPicPr>
        <p:blipFill>
          <a:blip r:embed="rId3">
            <a:alphaModFix/>
          </a:blip>
          <a:stretch>
            <a:fillRect/>
          </a:stretch>
        </p:blipFill>
        <p:spPr>
          <a:xfrm>
            <a:off x="4952445" y="3415575"/>
            <a:ext cx="3879854" cy="1540700"/>
          </a:xfrm>
          <a:prstGeom prst="rect">
            <a:avLst/>
          </a:prstGeom>
          <a:noFill/>
          <a:ln>
            <a:noFill/>
          </a:ln>
        </p:spPr>
      </p:pic>
      <p:pic>
        <p:nvPicPr>
          <p:cNvPr id="274" name="Google Shape;274;p26"/>
          <p:cNvPicPr preferRelativeResize="0"/>
          <p:nvPr/>
        </p:nvPicPr>
        <p:blipFill>
          <a:blip r:embed="rId4">
            <a:alphaModFix/>
          </a:blip>
          <a:stretch>
            <a:fillRect/>
          </a:stretch>
        </p:blipFill>
        <p:spPr>
          <a:xfrm>
            <a:off x="4952450" y="331200"/>
            <a:ext cx="3879850" cy="1553725"/>
          </a:xfrm>
          <a:prstGeom prst="rect">
            <a:avLst/>
          </a:prstGeom>
          <a:noFill/>
          <a:ln>
            <a:noFill/>
          </a:ln>
        </p:spPr>
      </p:pic>
      <p:pic>
        <p:nvPicPr>
          <p:cNvPr id="275" name="Google Shape;275;p26"/>
          <p:cNvPicPr preferRelativeResize="0"/>
          <p:nvPr/>
        </p:nvPicPr>
        <p:blipFill>
          <a:blip r:embed="rId5">
            <a:alphaModFix/>
          </a:blip>
          <a:stretch>
            <a:fillRect/>
          </a:stretch>
        </p:blipFill>
        <p:spPr>
          <a:xfrm>
            <a:off x="4952450" y="1884935"/>
            <a:ext cx="3879850" cy="1530635"/>
          </a:xfrm>
          <a:prstGeom prst="rect">
            <a:avLst/>
          </a:prstGeom>
          <a:noFill/>
          <a:ln>
            <a:noFill/>
          </a:ln>
        </p:spPr>
      </p:pic>
      <p:sp>
        <p:nvSpPr>
          <p:cNvPr id="276" name="Google Shape;276;p26"/>
          <p:cNvSpPr txBox="1"/>
          <p:nvPr/>
        </p:nvSpPr>
        <p:spPr>
          <a:xfrm>
            <a:off x="3357000" y="860813"/>
            <a:ext cx="2235300" cy="50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Clr>
                <a:schemeClr val="dk2"/>
              </a:buClr>
              <a:buSzPts val="1100"/>
              <a:buFont typeface="Arial"/>
              <a:buNone/>
            </a:pPr>
            <a:r>
              <a:rPr b="1" lang="pt-PT" sz="1800">
                <a:solidFill>
                  <a:schemeClr val="dk2"/>
                </a:solidFill>
                <a:latin typeface="Source Sans Pro"/>
                <a:ea typeface="Source Sans Pro"/>
                <a:cs typeface="Source Sans Pro"/>
                <a:sym typeface="Source Sans Pro"/>
              </a:rPr>
              <a:t>Base</a:t>
            </a:r>
            <a:endParaRPr sz="1800">
              <a:solidFill>
                <a:schemeClr val="dk2"/>
              </a:solidFill>
              <a:latin typeface="Source Sans Pro"/>
              <a:ea typeface="Source Sans Pro"/>
              <a:cs typeface="Source Sans Pro"/>
              <a:sym typeface="Source Sans Pro"/>
            </a:endParaRPr>
          </a:p>
        </p:txBody>
      </p:sp>
      <p:pic>
        <p:nvPicPr>
          <p:cNvPr id="277" name="Google Shape;277;p26"/>
          <p:cNvPicPr preferRelativeResize="0"/>
          <p:nvPr/>
        </p:nvPicPr>
        <p:blipFill>
          <a:blip r:embed="rId6">
            <a:alphaModFix/>
          </a:blip>
          <a:stretch>
            <a:fillRect/>
          </a:stretch>
        </p:blipFill>
        <p:spPr>
          <a:xfrm>
            <a:off x="4963638" y="1884920"/>
            <a:ext cx="3857463" cy="1530650"/>
          </a:xfrm>
          <a:prstGeom prst="rect">
            <a:avLst/>
          </a:prstGeom>
          <a:noFill/>
          <a:ln>
            <a:noFill/>
          </a:ln>
        </p:spPr>
      </p:pic>
      <p:pic>
        <p:nvPicPr>
          <p:cNvPr id="278" name="Google Shape;278;p26"/>
          <p:cNvPicPr preferRelativeResize="0"/>
          <p:nvPr/>
        </p:nvPicPr>
        <p:blipFill>
          <a:blip r:embed="rId7">
            <a:alphaModFix/>
          </a:blip>
          <a:stretch>
            <a:fillRect/>
          </a:stretch>
        </p:blipFill>
        <p:spPr>
          <a:xfrm>
            <a:off x="4963650" y="338947"/>
            <a:ext cx="3857449" cy="1544765"/>
          </a:xfrm>
          <a:prstGeom prst="rect">
            <a:avLst/>
          </a:prstGeom>
          <a:noFill/>
          <a:ln>
            <a:noFill/>
          </a:ln>
        </p:spPr>
      </p:pic>
      <p:pic>
        <p:nvPicPr>
          <p:cNvPr id="279" name="Google Shape;279;p26"/>
          <p:cNvPicPr preferRelativeResize="0"/>
          <p:nvPr/>
        </p:nvPicPr>
        <p:blipFill>
          <a:blip r:embed="rId8">
            <a:alphaModFix/>
          </a:blip>
          <a:stretch>
            <a:fillRect/>
          </a:stretch>
        </p:blipFill>
        <p:spPr>
          <a:xfrm>
            <a:off x="4952445" y="3419372"/>
            <a:ext cx="3879851" cy="1539623"/>
          </a:xfrm>
          <a:prstGeom prst="rect">
            <a:avLst/>
          </a:prstGeom>
          <a:noFill/>
          <a:ln>
            <a:noFill/>
          </a:ln>
        </p:spPr>
      </p:pic>
      <p:cxnSp>
        <p:nvCxnSpPr>
          <p:cNvPr id="280" name="Google Shape;280;p26"/>
          <p:cNvCxnSpPr/>
          <p:nvPr/>
        </p:nvCxnSpPr>
        <p:spPr>
          <a:xfrm flipH="1">
            <a:off x="8684400" y="462950"/>
            <a:ext cx="6000" cy="1171800"/>
          </a:xfrm>
          <a:prstGeom prst="straightConnector1">
            <a:avLst/>
          </a:prstGeom>
          <a:noFill/>
          <a:ln cap="flat" cmpd="sng" w="9525">
            <a:solidFill>
              <a:schemeClr val="dk2"/>
            </a:solidFill>
            <a:prstDash val="solid"/>
            <a:round/>
            <a:headEnd len="med" w="med" type="none"/>
            <a:tailEnd len="med" w="med" type="none"/>
          </a:ln>
        </p:spPr>
      </p:cxnSp>
      <p:cxnSp>
        <p:nvCxnSpPr>
          <p:cNvPr id="281" name="Google Shape;281;p26"/>
          <p:cNvCxnSpPr/>
          <p:nvPr/>
        </p:nvCxnSpPr>
        <p:spPr>
          <a:xfrm flipH="1">
            <a:off x="8370100" y="2023525"/>
            <a:ext cx="6000" cy="1171800"/>
          </a:xfrm>
          <a:prstGeom prst="straightConnector1">
            <a:avLst/>
          </a:prstGeom>
          <a:noFill/>
          <a:ln cap="flat" cmpd="sng" w="9525">
            <a:solidFill>
              <a:schemeClr val="dk2"/>
            </a:solidFill>
            <a:prstDash val="solid"/>
            <a:round/>
            <a:headEnd len="med" w="med" type="none"/>
            <a:tailEnd len="med" w="med" type="none"/>
          </a:ln>
        </p:spPr>
      </p:cxnSp>
      <p:cxnSp>
        <p:nvCxnSpPr>
          <p:cNvPr id="282" name="Google Shape;282;p26"/>
          <p:cNvCxnSpPr/>
          <p:nvPr/>
        </p:nvCxnSpPr>
        <p:spPr>
          <a:xfrm flipH="1">
            <a:off x="8449825" y="3549200"/>
            <a:ext cx="6000" cy="1171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PT"/>
              <a:t>Results &amp; Analysis</a:t>
            </a:r>
            <a:endParaRPr/>
          </a:p>
        </p:txBody>
      </p:sp>
      <p:sp>
        <p:nvSpPr>
          <p:cNvPr id="288" name="Google Shape;288;p27"/>
          <p:cNvSpPr txBox="1"/>
          <p:nvPr>
            <p:ph idx="1" type="body"/>
          </p:nvPr>
        </p:nvSpPr>
        <p:spPr>
          <a:xfrm>
            <a:off x="311700" y="1152475"/>
            <a:ext cx="3348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2"/>
              </a:buClr>
              <a:buSzPts val="1100"/>
              <a:buFont typeface="Arial"/>
              <a:buNone/>
            </a:pPr>
            <a:r>
              <a:rPr b="1" lang="pt-PT">
                <a:solidFill>
                  <a:schemeClr val="dk2"/>
                </a:solidFill>
              </a:rPr>
              <a:t>Max Congestion Ratio</a:t>
            </a:r>
            <a:endParaRPr b="1">
              <a:solidFill>
                <a:schemeClr val="dk2"/>
              </a:solidFill>
            </a:endParaRPr>
          </a:p>
          <a:p>
            <a:pPr indent="-342900" lvl="0" marL="457200" rtl="0" algn="l">
              <a:spcBef>
                <a:spcPts val="1200"/>
              </a:spcBef>
              <a:spcAft>
                <a:spcPts val="0"/>
              </a:spcAft>
              <a:buClr>
                <a:schemeClr val="dk2"/>
              </a:buClr>
              <a:buSzPts val="1800"/>
              <a:buAutoNum type="arabicPeriod"/>
            </a:pPr>
            <a:r>
              <a:rPr lang="pt-PT">
                <a:solidFill>
                  <a:schemeClr val="dk2"/>
                </a:solidFill>
              </a:rPr>
              <a:t>CAV</a:t>
            </a:r>
            <a:endParaRPr>
              <a:solidFill>
                <a:schemeClr val="dk2"/>
              </a:solidFill>
            </a:endParaRPr>
          </a:p>
          <a:p>
            <a:pPr indent="-342900" lvl="0" marL="457200" rtl="0" algn="l">
              <a:spcBef>
                <a:spcPts val="0"/>
              </a:spcBef>
              <a:spcAft>
                <a:spcPts val="0"/>
              </a:spcAft>
              <a:buClr>
                <a:schemeClr val="dk2"/>
              </a:buClr>
              <a:buSzPts val="1800"/>
              <a:buAutoNum type="arabicPeriod"/>
            </a:pPr>
            <a:r>
              <a:rPr lang="pt-PT">
                <a:solidFill>
                  <a:schemeClr val="dk2"/>
                </a:solidFill>
              </a:rPr>
              <a:t>GPS</a:t>
            </a:r>
            <a:endParaRPr>
              <a:solidFill>
                <a:schemeClr val="dk2"/>
              </a:solidFill>
            </a:endParaRPr>
          </a:p>
          <a:p>
            <a:pPr indent="-342900" lvl="0" marL="457200" rtl="0" algn="l">
              <a:spcBef>
                <a:spcPts val="0"/>
              </a:spcBef>
              <a:spcAft>
                <a:spcPts val="0"/>
              </a:spcAft>
              <a:buClr>
                <a:schemeClr val="dk2"/>
              </a:buClr>
              <a:buSzPts val="1800"/>
              <a:buAutoNum type="arabicPeriod"/>
            </a:pPr>
            <a:r>
              <a:rPr lang="pt-PT">
                <a:solidFill>
                  <a:schemeClr val="dk2"/>
                </a:solidFill>
              </a:rPr>
              <a:t>Base</a:t>
            </a:r>
            <a:endParaRPr>
              <a:solidFill>
                <a:schemeClr val="dk2"/>
              </a:solidFill>
            </a:endParaRPr>
          </a:p>
          <a:p>
            <a:pPr indent="-342900" lvl="0" marL="457200" rtl="0" algn="l">
              <a:spcBef>
                <a:spcPts val="0"/>
              </a:spcBef>
              <a:spcAft>
                <a:spcPts val="0"/>
              </a:spcAft>
              <a:buClr>
                <a:schemeClr val="dk2"/>
              </a:buClr>
              <a:buSzPts val="1800"/>
              <a:buChar char="-"/>
            </a:pPr>
            <a:r>
              <a:rPr lang="pt-PT">
                <a:solidFill>
                  <a:schemeClr val="dk2"/>
                </a:solidFill>
              </a:rPr>
              <a:t>Base Case performed significantly worse</a:t>
            </a:r>
            <a:endParaRPr>
              <a:solidFill>
                <a:schemeClr val="dk2"/>
              </a:solidFill>
            </a:endParaRPr>
          </a:p>
          <a:p>
            <a:pPr indent="-342900" lvl="0" marL="457200" rtl="0" algn="l">
              <a:spcBef>
                <a:spcPts val="0"/>
              </a:spcBef>
              <a:spcAft>
                <a:spcPts val="0"/>
              </a:spcAft>
              <a:buClr>
                <a:schemeClr val="dk2"/>
              </a:buClr>
              <a:buSzPts val="1800"/>
              <a:buChar char="-"/>
            </a:pPr>
            <a:r>
              <a:rPr lang="pt-PT">
                <a:solidFill>
                  <a:schemeClr val="dk2"/>
                </a:solidFill>
              </a:rPr>
              <a:t>CAV was only marginally better than GPS</a:t>
            </a:r>
            <a:endParaRPr>
              <a:solidFill>
                <a:schemeClr val="dk2"/>
              </a:solidFill>
            </a:endParaRPr>
          </a:p>
        </p:txBody>
      </p:sp>
      <p:sp>
        <p:nvSpPr>
          <p:cNvPr id="289" name="Google Shape;289;p27"/>
          <p:cNvSpPr txBox="1"/>
          <p:nvPr/>
        </p:nvSpPr>
        <p:spPr>
          <a:xfrm>
            <a:off x="3357000" y="3938675"/>
            <a:ext cx="2235300" cy="50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Clr>
                <a:schemeClr val="dk2"/>
              </a:buClr>
              <a:buSzPts val="1100"/>
              <a:buFont typeface="Arial"/>
              <a:buNone/>
            </a:pPr>
            <a:r>
              <a:rPr b="1" lang="pt-PT" sz="1800">
                <a:solidFill>
                  <a:schemeClr val="dk2"/>
                </a:solidFill>
                <a:latin typeface="Source Sans Pro"/>
                <a:ea typeface="Source Sans Pro"/>
                <a:cs typeface="Source Sans Pro"/>
                <a:sym typeface="Source Sans Pro"/>
              </a:rPr>
              <a:t>CAV</a:t>
            </a:r>
            <a:endParaRPr sz="1800">
              <a:solidFill>
                <a:schemeClr val="dk2"/>
              </a:solidFill>
              <a:latin typeface="Source Sans Pro"/>
              <a:ea typeface="Source Sans Pro"/>
              <a:cs typeface="Source Sans Pro"/>
              <a:sym typeface="Source Sans Pro"/>
            </a:endParaRPr>
          </a:p>
        </p:txBody>
      </p:sp>
      <p:sp>
        <p:nvSpPr>
          <p:cNvPr id="290" name="Google Shape;290;p27"/>
          <p:cNvSpPr txBox="1"/>
          <p:nvPr/>
        </p:nvSpPr>
        <p:spPr>
          <a:xfrm>
            <a:off x="3846600" y="2399200"/>
            <a:ext cx="1256100" cy="351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Clr>
                <a:schemeClr val="dk2"/>
              </a:buClr>
              <a:buSzPts val="1100"/>
              <a:buFont typeface="Arial"/>
              <a:buNone/>
            </a:pPr>
            <a:r>
              <a:rPr b="1" lang="pt-PT" sz="1800">
                <a:solidFill>
                  <a:schemeClr val="dk2"/>
                </a:solidFill>
                <a:latin typeface="Source Sans Pro"/>
                <a:ea typeface="Source Sans Pro"/>
                <a:cs typeface="Source Sans Pro"/>
                <a:sym typeface="Source Sans Pro"/>
              </a:rPr>
              <a:t>GPS</a:t>
            </a:r>
            <a:endParaRPr sz="1800">
              <a:solidFill>
                <a:schemeClr val="dk2"/>
              </a:solidFill>
              <a:latin typeface="Source Sans Pro"/>
              <a:ea typeface="Source Sans Pro"/>
              <a:cs typeface="Source Sans Pro"/>
              <a:sym typeface="Source Sans Pro"/>
            </a:endParaRPr>
          </a:p>
        </p:txBody>
      </p:sp>
      <p:sp>
        <p:nvSpPr>
          <p:cNvPr id="291" name="Google Shape;291;p27"/>
          <p:cNvSpPr txBox="1"/>
          <p:nvPr/>
        </p:nvSpPr>
        <p:spPr>
          <a:xfrm>
            <a:off x="3357000" y="860813"/>
            <a:ext cx="2235300" cy="50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Clr>
                <a:schemeClr val="dk2"/>
              </a:buClr>
              <a:buSzPts val="1100"/>
              <a:buFont typeface="Arial"/>
              <a:buNone/>
            </a:pPr>
            <a:r>
              <a:rPr b="1" lang="pt-PT" sz="1800">
                <a:solidFill>
                  <a:schemeClr val="dk2"/>
                </a:solidFill>
                <a:latin typeface="Source Sans Pro"/>
                <a:ea typeface="Source Sans Pro"/>
                <a:cs typeface="Source Sans Pro"/>
                <a:sym typeface="Source Sans Pro"/>
              </a:rPr>
              <a:t>Base</a:t>
            </a:r>
            <a:endParaRPr sz="1800">
              <a:solidFill>
                <a:schemeClr val="dk2"/>
              </a:solidFill>
              <a:latin typeface="Source Sans Pro"/>
              <a:ea typeface="Source Sans Pro"/>
              <a:cs typeface="Source Sans Pro"/>
              <a:sym typeface="Source Sans Pro"/>
            </a:endParaRPr>
          </a:p>
        </p:txBody>
      </p:sp>
      <p:pic>
        <p:nvPicPr>
          <p:cNvPr id="292" name="Google Shape;292;p27"/>
          <p:cNvPicPr preferRelativeResize="0"/>
          <p:nvPr/>
        </p:nvPicPr>
        <p:blipFill>
          <a:blip r:embed="rId3">
            <a:alphaModFix/>
          </a:blip>
          <a:stretch>
            <a:fillRect/>
          </a:stretch>
        </p:blipFill>
        <p:spPr>
          <a:xfrm>
            <a:off x="4956179" y="335950"/>
            <a:ext cx="3847321" cy="1540700"/>
          </a:xfrm>
          <a:prstGeom prst="rect">
            <a:avLst/>
          </a:prstGeom>
          <a:noFill/>
          <a:ln>
            <a:noFill/>
          </a:ln>
        </p:spPr>
      </p:pic>
      <p:pic>
        <p:nvPicPr>
          <p:cNvPr id="293" name="Google Shape;293;p27"/>
          <p:cNvPicPr preferRelativeResize="0"/>
          <p:nvPr/>
        </p:nvPicPr>
        <p:blipFill>
          <a:blip r:embed="rId4">
            <a:alphaModFix/>
          </a:blip>
          <a:stretch>
            <a:fillRect/>
          </a:stretch>
        </p:blipFill>
        <p:spPr>
          <a:xfrm>
            <a:off x="4939913" y="1890913"/>
            <a:ext cx="3879849" cy="1510400"/>
          </a:xfrm>
          <a:prstGeom prst="rect">
            <a:avLst/>
          </a:prstGeom>
          <a:noFill/>
          <a:ln>
            <a:noFill/>
          </a:ln>
        </p:spPr>
      </p:pic>
      <p:pic>
        <p:nvPicPr>
          <p:cNvPr id="294" name="Google Shape;294;p27"/>
          <p:cNvPicPr preferRelativeResize="0"/>
          <p:nvPr/>
        </p:nvPicPr>
        <p:blipFill>
          <a:blip r:embed="rId5">
            <a:alphaModFix/>
          </a:blip>
          <a:stretch>
            <a:fillRect/>
          </a:stretch>
        </p:blipFill>
        <p:spPr>
          <a:xfrm>
            <a:off x="4964075" y="3415600"/>
            <a:ext cx="3831525" cy="1510400"/>
          </a:xfrm>
          <a:prstGeom prst="rect">
            <a:avLst/>
          </a:prstGeom>
          <a:noFill/>
          <a:ln>
            <a:noFill/>
          </a:ln>
        </p:spPr>
      </p:pic>
      <p:cxnSp>
        <p:nvCxnSpPr>
          <p:cNvPr id="295" name="Google Shape;295;p27"/>
          <p:cNvCxnSpPr/>
          <p:nvPr/>
        </p:nvCxnSpPr>
        <p:spPr>
          <a:xfrm flipH="1">
            <a:off x="8684400" y="462950"/>
            <a:ext cx="6000" cy="1171800"/>
          </a:xfrm>
          <a:prstGeom prst="straightConnector1">
            <a:avLst/>
          </a:prstGeom>
          <a:noFill/>
          <a:ln cap="flat" cmpd="sng" w="9525">
            <a:solidFill>
              <a:schemeClr val="dk2"/>
            </a:solidFill>
            <a:prstDash val="solid"/>
            <a:round/>
            <a:headEnd len="med" w="med" type="none"/>
            <a:tailEnd len="med" w="med" type="none"/>
          </a:ln>
        </p:spPr>
      </p:cxnSp>
      <p:cxnSp>
        <p:nvCxnSpPr>
          <p:cNvPr id="296" name="Google Shape;296;p27"/>
          <p:cNvCxnSpPr/>
          <p:nvPr/>
        </p:nvCxnSpPr>
        <p:spPr>
          <a:xfrm flipH="1">
            <a:off x="8370100" y="2023525"/>
            <a:ext cx="6000" cy="1171800"/>
          </a:xfrm>
          <a:prstGeom prst="straightConnector1">
            <a:avLst/>
          </a:prstGeom>
          <a:noFill/>
          <a:ln cap="flat" cmpd="sng" w="9525">
            <a:solidFill>
              <a:schemeClr val="dk2"/>
            </a:solidFill>
            <a:prstDash val="solid"/>
            <a:round/>
            <a:headEnd len="med" w="med" type="none"/>
            <a:tailEnd len="med" w="med" type="none"/>
          </a:ln>
        </p:spPr>
      </p:cxnSp>
      <p:cxnSp>
        <p:nvCxnSpPr>
          <p:cNvPr id="297" name="Google Shape;297;p27"/>
          <p:cNvCxnSpPr/>
          <p:nvPr/>
        </p:nvCxnSpPr>
        <p:spPr>
          <a:xfrm flipH="1">
            <a:off x="8449825" y="3549200"/>
            <a:ext cx="6000" cy="1171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PT"/>
              <a:t>Results &amp; Analysis</a:t>
            </a:r>
            <a:endParaRPr/>
          </a:p>
        </p:txBody>
      </p:sp>
      <p:sp>
        <p:nvSpPr>
          <p:cNvPr id="303" name="Google Shape;303;p28"/>
          <p:cNvSpPr txBox="1"/>
          <p:nvPr/>
        </p:nvSpPr>
        <p:spPr>
          <a:xfrm>
            <a:off x="3357000" y="3938675"/>
            <a:ext cx="2235300" cy="50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Clr>
                <a:schemeClr val="dk2"/>
              </a:buClr>
              <a:buSzPts val="1100"/>
              <a:buFont typeface="Arial"/>
              <a:buNone/>
            </a:pPr>
            <a:r>
              <a:rPr b="1" lang="pt-PT" sz="1800">
                <a:solidFill>
                  <a:schemeClr val="dk2"/>
                </a:solidFill>
                <a:latin typeface="Source Sans Pro"/>
                <a:ea typeface="Source Sans Pro"/>
                <a:cs typeface="Source Sans Pro"/>
                <a:sym typeface="Source Sans Pro"/>
              </a:rPr>
              <a:t>CAV</a:t>
            </a:r>
            <a:endParaRPr sz="1800">
              <a:solidFill>
                <a:schemeClr val="dk2"/>
              </a:solidFill>
              <a:latin typeface="Source Sans Pro"/>
              <a:ea typeface="Source Sans Pro"/>
              <a:cs typeface="Source Sans Pro"/>
              <a:sym typeface="Source Sans Pro"/>
            </a:endParaRPr>
          </a:p>
        </p:txBody>
      </p:sp>
      <p:sp>
        <p:nvSpPr>
          <p:cNvPr id="304" name="Google Shape;304;p28"/>
          <p:cNvSpPr txBox="1"/>
          <p:nvPr/>
        </p:nvSpPr>
        <p:spPr>
          <a:xfrm>
            <a:off x="3846600" y="2399200"/>
            <a:ext cx="1256100" cy="351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Clr>
                <a:schemeClr val="dk2"/>
              </a:buClr>
              <a:buSzPts val="1100"/>
              <a:buFont typeface="Arial"/>
              <a:buNone/>
            </a:pPr>
            <a:r>
              <a:rPr b="1" lang="pt-PT" sz="1800">
                <a:solidFill>
                  <a:schemeClr val="dk2"/>
                </a:solidFill>
                <a:latin typeface="Source Sans Pro"/>
                <a:ea typeface="Source Sans Pro"/>
                <a:cs typeface="Source Sans Pro"/>
                <a:sym typeface="Source Sans Pro"/>
              </a:rPr>
              <a:t>GPS</a:t>
            </a:r>
            <a:endParaRPr sz="1800">
              <a:solidFill>
                <a:schemeClr val="dk2"/>
              </a:solidFill>
              <a:latin typeface="Source Sans Pro"/>
              <a:ea typeface="Source Sans Pro"/>
              <a:cs typeface="Source Sans Pro"/>
              <a:sym typeface="Source Sans Pro"/>
            </a:endParaRPr>
          </a:p>
        </p:txBody>
      </p:sp>
      <p:sp>
        <p:nvSpPr>
          <p:cNvPr id="305" name="Google Shape;305;p28"/>
          <p:cNvSpPr txBox="1"/>
          <p:nvPr>
            <p:ph idx="1" type="body"/>
          </p:nvPr>
        </p:nvSpPr>
        <p:spPr>
          <a:xfrm>
            <a:off x="311700" y="1152475"/>
            <a:ext cx="3348600" cy="366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pt-PT">
                <a:solidFill>
                  <a:srgbClr val="000000"/>
                </a:solidFill>
              </a:rPr>
              <a:t>Average Travel Efficiency</a:t>
            </a:r>
            <a:endParaRPr b="1">
              <a:solidFill>
                <a:srgbClr val="000000"/>
              </a:solidFill>
            </a:endParaRPr>
          </a:p>
          <a:p>
            <a:pPr indent="-342900" lvl="0" marL="457200" rtl="0" algn="l">
              <a:spcBef>
                <a:spcPts val="1200"/>
              </a:spcBef>
              <a:spcAft>
                <a:spcPts val="0"/>
              </a:spcAft>
              <a:buClr>
                <a:srgbClr val="000000"/>
              </a:buClr>
              <a:buSzPts val="1800"/>
              <a:buAutoNum type="arabicPeriod"/>
            </a:pPr>
            <a:r>
              <a:rPr lang="pt-PT">
                <a:solidFill>
                  <a:srgbClr val="000000"/>
                </a:solidFill>
              </a:rPr>
              <a:t>CAV</a:t>
            </a:r>
            <a:endParaRPr>
              <a:solidFill>
                <a:srgbClr val="000000"/>
              </a:solidFill>
            </a:endParaRPr>
          </a:p>
          <a:p>
            <a:pPr indent="-342900" lvl="0" marL="457200" rtl="0" algn="l">
              <a:spcBef>
                <a:spcPts val="0"/>
              </a:spcBef>
              <a:spcAft>
                <a:spcPts val="0"/>
              </a:spcAft>
              <a:buClr>
                <a:srgbClr val="000000"/>
              </a:buClr>
              <a:buSzPts val="1800"/>
              <a:buAutoNum type="arabicPeriod"/>
            </a:pPr>
            <a:r>
              <a:rPr lang="pt-PT">
                <a:solidFill>
                  <a:srgbClr val="000000"/>
                </a:solidFill>
              </a:rPr>
              <a:t>GPS</a:t>
            </a:r>
            <a:endParaRPr>
              <a:solidFill>
                <a:srgbClr val="000000"/>
              </a:solidFill>
            </a:endParaRPr>
          </a:p>
          <a:p>
            <a:pPr indent="-342900" lvl="0" marL="457200" rtl="0" algn="l">
              <a:spcBef>
                <a:spcPts val="0"/>
              </a:spcBef>
              <a:spcAft>
                <a:spcPts val="0"/>
              </a:spcAft>
              <a:buClr>
                <a:srgbClr val="000000"/>
              </a:buClr>
              <a:buSzPts val="1800"/>
              <a:buAutoNum type="arabicPeriod"/>
            </a:pPr>
            <a:r>
              <a:rPr lang="pt-PT">
                <a:solidFill>
                  <a:srgbClr val="000000"/>
                </a:solidFill>
              </a:rPr>
              <a:t>Base</a:t>
            </a:r>
            <a:endParaRPr>
              <a:solidFill>
                <a:srgbClr val="000000"/>
              </a:solidFill>
            </a:endParaRPr>
          </a:p>
          <a:p>
            <a:pPr indent="-342900" lvl="0" marL="457200" rtl="0" algn="l">
              <a:spcBef>
                <a:spcPts val="0"/>
              </a:spcBef>
              <a:spcAft>
                <a:spcPts val="0"/>
              </a:spcAft>
              <a:buClr>
                <a:schemeClr val="dk2"/>
              </a:buClr>
              <a:buSzPts val="1800"/>
              <a:buChar char="-"/>
            </a:pPr>
            <a:r>
              <a:rPr lang="pt-PT">
                <a:solidFill>
                  <a:schemeClr val="dk2"/>
                </a:solidFill>
              </a:rPr>
              <a:t>Base Case performed significantly worse</a:t>
            </a:r>
            <a:endParaRPr>
              <a:solidFill>
                <a:schemeClr val="dk2"/>
              </a:solidFill>
            </a:endParaRPr>
          </a:p>
          <a:p>
            <a:pPr indent="-342900" lvl="0" marL="457200" rtl="0" algn="l">
              <a:spcBef>
                <a:spcPts val="0"/>
              </a:spcBef>
              <a:spcAft>
                <a:spcPts val="0"/>
              </a:spcAft>
              <a:buClr>
                <a:schemeClr val="dk2"/>
              </a:buClr>
              <a:buSzPts val="1800"/>
              <a:buChar char="-"/>
            </a:pPr>
            <a:r>
              <a:rPr lang="pt-PT">
                <a:solidFill>
                  <a:schemeClr val="dk2"/>
                </a:solidFill>
              </a:rPr>
              <a:t>CAV was only marginally better than GPS</a:t>
            </a:r>
            <a:endParaRPr>
              <a:solidFill>
                <a:schemeClr val="dk2"/>
              </a:solidFill>
            </a:endParaRPr>
          </a:p>
          <a:p>
            <a:pPr indent="-342900" lvl="0" marL="457200" rtl="0" algn="l">
              <a:spcBef>
                <a:spcPts val="0"/>
              </a:spcBef>
              <a:spcAft>
                <a:spcPts val="0"/>
              </a:spcAft>
              <a:buClr>
                <a:schemeClr val="dk2"/>
              </a:buClr>
              <a:buSzPts val="1800"/>
              <a:buChar char="-"/>
            </a:pPr>
            <a:r>
              <a:rPr lang="pt-PT">
                <a:solidFill>
                  <a:schemeClr val="dk2"/>
                </a:solidFill>
              </a:rPr>
              <a:t>Performance Criteria met by GPS and CAV</a:t>
            </a:r>
            <a:endParaRPr>
              <a:solidFill>
                <a:schemeClr val="dk2"/>
              </a:solidFill>
            </a:endParaRPr>
          </a:p>
        </p:txBody>
      </p:sp>
      <p:pic>
        <p:nvPicPr>
          <p:cNvPr id="306" name="Google Shape;306;p28"/>
          <p:cNvPicPr preferRelativeResize="0"/>
          <p:nvPr/>
        </p:nvPicPr>
        <p:blipFill>
          <a:blip r:embed="rId3">
            <a:alphaModFix/>
          </a:blip>
          <a:stretch>
            <a:fillRect/>
          </a:stretch>
        </p:blipFill>
        <p:spPr>
          <a:xfrm>
            <a:off x="4952445" y="3415575"/>
            <a:ext cx="3879854" cy="1540700"/>
          </a:xfrm>
          <a:prstGeom prst="rect">
            <a:avLst/>
          </a:prstGeom>
          <a:noFill/>
          <a:ln>
            <a:noFill/>
          </a:ln>
        </p:spPr>
      </p:pic>
      <p:pic>
        <p:nvPicPr>
          <p:cNvPr id="307" name="Google Shape;307;p28"/>
          <p:cNvPicPr preferRelativeResize="0"/>
          <p:nvPr/>
        </p:nvPicPr>
        <p:blipFill>
          <a:blip r:embed="rId4">
            <a:alphaModFix/>
          </a:blip>
          <a:stretch>
            <a:fillRect/>
          </a:stretch>
        </p:blipFill>
        <p:spPr>
          <a:xfrm>
            <a:off x="4952450" y="331200"/>
            <a:ext cx="3879850" cy="1553725"/>
          </a:xfrm>
          <a:prstGeom prst="rect">
            <a:avLst/>
          </a:prstGeom>
          <a:noFill/>
          <a:ln>
            <a:noFill/>
          </a:ln>
        </p:spPr>
      </p:pic>
      <p:pic>
        <p:nvPicPr>
          <p:cNvPr id="308" name="Google Shape;308;p28"/>
          <p:cNvPicPr preferRelativeResize="0"/>
          <p:nvPr/>
        </p:nvPicPr>
        <p:blipFill>
          <a:blip r:embed="rId5">
            <a:alphaModFix/>
          </a:blip>
          <a:stretch>
            <a:fillRect/>
          </a:stretch>
        </p:blipFill>
        <p:spPr>
          <a:xfrm>
            <a:off x="4952450" y="1884935"/>
            <a:ext cx="3879850" cy="1530635"/>
          </a:xfrm>
          <a:prstGeom prst="rect">
            <a:avLst/>
          </a:prstGeom>
          <a:noFill/>
          <a:ln>
            <a:noFill/>
          </a:ln>
        </p:spPr>
      </p:pic>
      <p:sp>
        <p:nvSpPr>
          <p:cNvPr id="309" name="Google Shape;309;p28"/>
          <p:cNvSpPr txBox="1"/>
          <p:nvPr/>
        </p:nvSpPr>
        <p:spPr>
          <a:xfrm>
            <a:off x="3357000" y="860813"/>
            <a:ext cx="2235300" cy="501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200"/>
              </a:spcAft>
              <a:buClr>
                <a:schemeClr val="dk2"/>
              </a:buClr>
              <a:buSzPts val="1100"/>
              <a:buFont typeface="Arial"/>
              <a:buNone/>
            </a:pPr>
            <a:r>
              <a:rPr b="1" lang="pt-PT" sz="1800">
                <a:solidFill>
                  <a:schemeClr val="dk2"/>
                </a:solidFill>
                <a:latin typeface="Source Sans Pro"/>
                <a:ea typeface="Source Sans Pro"/>
                <a:cs typeface="Source Sans Pro"/>
                <a:sym typeface="Source Sans Pro"/>
              </a:rPr>
              <a:t>Base</a:t>
            </a:r>
            <a:endParaRPr sz="1800">
              <a:solidFill>
                <a:schemeClr val="dk2"/>
              </a:solidFill>
              <a:latin typeface="Source Sans Pro"/>
              <a:ea typeface="Source Sans Pro"/>
              <a:cs typeface="Source Sans Pro"/>
              <a:sym typeface="Source Sans Pro"/>
            </a:endParaRPr>
          </a:p>
        </p:txBody>
      </p:sp>
      <p:pic>
        <p:nvPicPr>
          <p:cNvPr id="310" name="Google Shape;310;p28"/>
          <p:cNvPicPr preferRelativeResize="0"/>
          <p:nvPr/>
        </p:nvPicPr>
        <p:blipFill>
          <a:blip r:embed="rId6">
            <a:alphaModFix/>
          </a:blip>
          <a:stretch>
            <a:fillRect/>
          </a:stretch>
        </p:blipFill>
        <p:spPr>
          <a:xfrm>
            <a:off x="4952450" y="331189"/>
            <a:ext cx="3879850" cy="1553736"/>
          </a:xfrm>
          <a:prstGeom prst="rect">
            <a:avLst/>
          </a:prstGeom>
          <a:noFill/>
          <a:ln>
            <a:noFill/>
          </a:ln>
        </p:spPr>
      </p:pic>
      <p:pic>
        <p:nvPicPr>
          <p:cNvPr id="311" name="Google Shape;311;p28"/>
          <p:cNvPicPr preferRelativeResize="0"/>
          <p:nvPr/>
        </p:nvPicPr>
        <p:blipFill>
          <a:blip r:embed="rId7">
            <a:alphaModFix/>
          </a:blip>
          <a:stretch>
            <a:fillRect/>
          </a:stretch>
        </p:blipFill>
        <p:spPr>
          <a:xfrm>
            <a:off x="4952450" y="3420610"/>
            <a:ext cx="3879850" cy="1530635"/>
          </a:xfrm>
          <a:prstGeom prst="rect">
            <a:avLst/>
          </a:prstGeom>
          <a:noFill/>
          <a:ln>
            <a:noFill/>
          </a:ln>
        </p:spPr>
      </p:pic>
      <p:pic>
        <p:nvPicPr>
          <p:cNvPr id="312" name="Google Shape;312;p28"/>
          <p:cNvPicPr preferRelativeResize="0"/>
          <p:nvPr/>
        </p:nvPicPr>
        <p:blipFill>
          <a:blip r:embed="rId8">
            <a:alphaModFix/>
          </a:blip>
          <a:stretch>
            <a:fillRect/>
          </a:stretch>
        </p:blipFill>
        <p:spPr>
          <a:xfrm>
            <a:off x="4952450" y="1895000"/>
            <a:ext cx="3879850" cy="1530650"/>
          </a:xfrm>
          <a:prstGeom prst="rect">
            <a:avLst/>
          </a:prstGeom>
          <a:noFill/>
          <a:ln>
            <a:noFill/>
          </a:ln>
        </p:spPr>
      </p:pic>
      <p:cxnSp>
        <p:nvCxnSpPr>
          <p:cNvPr id="313" name="Google Shape;313;p28"/>
          <p:cNvCxnSpPr/>
          <p:nvPr/>
        </p:nvCxnSpPr>
        <p:spPr>
          <a:xfrm flipH="1">
            <a:off x="8684400" y="462950"/>
            <a:ext cx="6000" cy="1171800"/>
          </a:xfrm>
          <a:prstGeom prst="straightConnector1">
            <a:avLst/>
          </a:prstGeom>
          <a:noFill/>
          <a:ln cap="flat" cmpd="sng" w="9525">
            <a:solidFill>
              <a:schemeClr val="dk2"/>
            </a:solidFill>
            <a:prstDash val="solid"/>
            <a:round/>
            <a:headEnd len="med" w="med" type="none"/>
            <a:tailEnd len="med" w="med" type="none"/>
          </a:ln>
        </p:spPr>
      </p:cxnSp>
      <p:cxnSp>
        <p:nvCxnSpPr>
          <p:cNvPr id="314" name="Google Shape;314;p28"/>
          <p:cNvCxnSpPr/>
          <p:nvPr/>
        </p:nvCxnSpPr>
        <p:spPr>
          <a:xfrm flipH="1">
            <a:off x="8370100" y="2023525"/>
            <a:ext cx="6000" cy="1171800"/>
          </a:xfrm>
          <a:prstGeom prst="straightConnector1">
            <a:avLst/>
          </a:prstGeom>
          <a:noFill/>
          <a:ln cap="flat" cmpd="sng" w="9525">
            <a:solidFill>
              <a:schemeClr val="dk2"/>
            </a:solidFill>
            <a:prstDash val="solid"/>
            <a:round/>
            <a:headEnd len="med" w="med" type="none"/>
            <a:tailEnd len="med" w="med" type="none"/>
          </a:ln>
        </p:spPr>
      </p:cxnSp>
      <p:cxnSp>
        <p:nvCxnSpPr>
          <p:cNvPr id="315" name="Google Shape;315;p28"/>
          <p:cNvCxnSpPr/>
          <p:nvPr/>
        </p:nvCxnSpPr>
        <p:spPr>
          <a:xfrm flipH="1">
            <a:off x="8449825" y="3549200"/>
            <a:ext cx="6000" cy="1171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2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PT"/>
              <a:t>Conclusions</a:t>
            </a:r>
            <a:endParaRPr/>
          </a:p>
        </p:txBody>
      </p:sp>
      <p:sp>
        <p:nvSpPr>
          <p:cNvPr id="321" name="Google Shape;321;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pt-PT">
                <a:solidFill>
                  <a:schemeClr val="dk2"/>
                </a:solidFill>
              </a:rPr>
              <a:t>In sum:</a:t>
            </a:r>
            <a:endParaRPr b="1">
              <a:solidFill>
                <a:schemeClr val="dk2"/>
              </a:solidFill>
            </a:endParaRPr>
          </a:p>
          <a:p>
            <a:pPr indent="-342900" lvl="0" marL="457200" rtl="0" algn="l">
              <a:spcBef>
                <a:spcPts val="1200"/>
              </a:spcBef>
              <a:spcAft>
                <a:spcPts val="0"/>
              </a:spcAft>
              <a:buClr>
                <a:schemeClr val="dk2"/>
              </a:buClr>
              <a:buSzPts val="1800"/>
              <a:buChar char="-"/>
            </a:pPr>
            <a:r>
              <a:rPr lang="pt-PT">
                <a:solidFill>
                  <a:schemeClr val="dk2"/>
                </a:solidFill>
              </a:rPr>
              <a:t>both the Descriptive Model 2 (GPS) and the </a:t>
            </a:r>
            <a:r>
              <a:rPr lang="pt-PT">
                <a:solidFill>
                  <a:schemeClr val="dk2"/>
                </a:solidFill>
              </a:rPr>
              <a:t>Speculative</a:t>
            </a:r>
            <a:r>
              <a:rPr lang="pt-PT">
                <a:solidFill>
                  <a:schemeClr val="dk2"/>
                </a:solidFill>
              </a:rPr>
              <a:t> Model surpassed the performance criteria</a:t>
            </a:r>
            <a:endParaRPr>
              <a:solidFill>
                <a:schemeClr val="dk2"/>
              </a:solidFill>
            </a:endParaRPr>
          </a:p>
          <a:p>
            <a:pPr indent="-342900" lvl="0" marL="457200" rtl="0" algn="l">
              <a:spcBef>
                <a:spcPts val="0"/>
              </a:spcBef>
              <a:spcAft>
                <a:spcPts val="0"/>
              </a:spcAft>
              <a:buClr>
                <a:schemeClr val="dk2"/>
              </a:buClr>
              <a:buSzPts val="1800"/>
              <a:buChar char="-"/>
            </a:pPr>
            <a:r>
              <a:rPr lang="pt-PT">
                <a:solidFill>
                  <a:schemeClr val="dk2"/>
                </a:solidFill>
              </a:rPr>
              <a:t>Only decision criteria 2. had grounds to be taken, meaning this experiment concludes Google Maps ‘like’ apps can work </a:t>
            </a:r>
            <a:endParaRPr>
              <a:solidFill>
                <a:schemeClr val="dk2"/>
              </a:solidFill>
            </a:endParaRPr>
          </a:p>
          <a:p>
            <a:pPr indent="0" lvl="0" marL="0" rtl="0" algn="l">
              <a:spcBef>
                <a:spcPts val="1200"/>
              </a:spcBef>
              <a:spcAft>
                <a:spcPts val="0"/>
              </a:spcAft>
              <a:buNone/>
            </a:pPr>
            <a:r>
              <a:rPr b="1" lang="pt-PT">
                <a:solidFill>
                  <a:schemeClr val="dk2"/>
                </a:solidFill>
              </a:rPr>
              <a:t>Future Work:</a:t>
            </a:r>
            <a:endParaRPr b="1">
              <a:solidFill>
                <a:schemeClr val="dk2"/>
              </a:solidFill>
            </a:endParaRPr>
          </a:p>
          <a:p>
            <a:pPr indent="-342900" lvl="0" marL="457200" rtl="0" algn="l">
              <a:spcBef>
                <a:spcPts val="1200"/>
              </a:spcBef>
              <a:spcAft>
                <a:spcPts val="0"/>
              </a:spcAft>
              <a:buClr>
                <a:schemeClr val="dk2"/>
              </a:buClr>
              <a:buSzPts val="1800"/>
              <a:buChar char="-"/>
            </a:pPr>
            <a:r>
              <a:rPr lang="pt-PT">
                <a:solidFill>
                  <a:schemeClr val="dk2"/>
                </a:solidFill>
              </a:rPr>
              <a:t>Increase validation - improve model fidelity by validating with real world data</a:t>
            </a:r>
            <a:endParaRPr>
              <a:solidFill>
                <a:schemeClr val="dk2"/>
              </a:solidFill>
            </a:endParaRPr>
          </a:p>
          <a:p>
            <a:pPr indent="-317500" lvl="1" marL="914400" rtl="0" algn="l">
              <a:spcBef>
                <a:spcPts val="0"/>
              </a:spcBef>
              <a:spcAft>
                <a:spcPts val="0"/>
              </a:spcAft>
              <a:buClr>
                <a:schemeClr val="dk2"/>
              </a:buClr>
              <a:buSzPts val="1400"/>
              <a:buChar char="-"/>
            </a:pPr>
            <a:r>
              <a:rPr lang="pt-PT">
                <a:solidFill>
                  <a:schemeClr val="dk2"/>
                </a:solidFill>
              </a:rPr>
              <a:t>Tuning BPR</a:t>
            </a:r>
            <a:endParaRPr>
              <a:solidFill>
                <a:schemeClr val="dk2"/>
              </a:solidFill>
            </a:endParaRPr>
          </a:p>
          <a:p>
            <a:pPr indent="-317500" lvl="1" marL="914400" rtl="0" algn="l">
              <a:spcBef>
                <a:spcPts val="0"/>
              </a:spcBef>
              <a:spcAft>
                <a:spcPts val="0"/>
              </a:spcAft>
              <a:buClr>
                <a:schemeClr val="dk2"/>
              </a:buClr>
              <a:buSzPts val="1400"/>
              <a:buChar char="-"/>
            </a:pPr>
            <a:r>
              <a:rPr lang="pt-PT">
                <a:solidFill>
                  <a:schemeClr val="dk2"/>
                </a:solidFill>
              </a:rPr>
              <a:t>More accurate data on Google Maps usage</a:t>
            </a:r>
            <a:endParaRPr>
              <a:solidFill>
                <a:schemeClr val="dk2"/>
              </a:solidFill>
            </a:endParaRPr>
          </a:p>
          <a:p>
            <a:pPr indent="-317500" lvl="1" marL="914400" rtl="0" algn="l">
              <a:spcBef>
                <a:spcPts val="0"/>
              </a:spcBef>
              <a:spcAft>
                <a:spcPts val="0"/>
              </a:spcAft>
              <a:buClr>
                <a:schemeClr val="dk2"/>
              </a:buClr>
              <a:buSzPts val="1400"/>
              <a:buChar char="-"/>
            </a:pPr>
            <a:r>
              <a:rPr lang="pt-PT">
                <a:solidFill>
                  <a:schemeClr val="dk2"/>
                </a:solidFill>
              </a:rPr>
              <a:t>More accurate data on capacity of routes and realistic traffic networks</a:t>
            </a:r>
            <a:endParaRPr>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30"/>
          <p:cNvSpPr txBox="1"/>
          <p:nvPr>
            <p:ph type="title"/>
          </p:nvPr>
        </p:nvSpPr>
        <p:spPr>
          <a:xfrm>
            <a:off x="311700" y="445025"/>
            <a:ext cx="8520600" cy="270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pt-PT" sz="4800"/>
              <a:t>Questions?</a:t>
            </a:r>
            <a:endParaRPr sz="4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4"/>
          <p:cNvSpPr txBox="1"/>
          <p:nvPr>
            <p:ph type="title"/>
          </p:nvPr>
        </p:nvSpPr>
        <p:spPr>
          <a:xfrm>
            <a:off x="265500" y="1181700"/>
            <a:ext cx="4045200" cy="3321300"/>
          </a:xfrm>
          <a:prstGeom prst="rect">
            <a:avLst/>
          </a:prstGeom>
        </p:spPr>
        <p:txBody>
          <a:bodyPr anchorCtr="0" anchor="b" bIns="91425" lIns="91425" spcFirstLastPara="1" rIns="91425" wrap="square" tIns="91425">
            <a:noAutofit/>
          </a:bodyPr>
          <a:lstStyle/>
          <a:p>
            <a:pPr indent="-369570" lvl="0" marL="457200" rtl="0" algn="l">
              <a:spcBef>
                <a:spcPts val="0"/>
              </a:spcBef>
              <a:spcAft>
                <a:spcPts val="0"/>
              </a:spcAft>
              <a:buSzPts val="2220"/>
              <a:buAutoNum type="arabicPeriod"/>
            </a:pPr>
            <a:r>
              <a:rPr b="0" lang="pt-PT" sz="2220"/>
              <a:t>Problem Formalisation</a:t>
            </a:r>
            <a:endParaRPr b="0" sz="2220"/>
          </a:p>
          <a:p>
            <a:pPr indent="-369570" lvl="0" marL="457200" rtl="0" algn="l">
              <a:spcBef>
                <a:spcPts val="0"/>
              </a:spcBef>
              <a:spcAft>
                <a:spcPts val="0"/>
              </a:spcAft>
              <a:buSzPts val="2220"/>
              <a:buAutoNum type="arabicPeriod"/>
            </a:pPr>
            <a:r>
              <a:rPr b="0" lang="pt-PT" sz="2220"/>
              <a:t>Motivation &amp; Goals</a:t>
            </a:r>
            <a:endParaRPr b="0" sz="2220"/>
          </a:p>
          <a:p>
            <a:pPr indent="-369570" lvl="0" marL="457200" rtl="0" algn="l">
              <a:spcBef>
                <a:spcPts val="0"/>
              </a:spcBef>
              <a:spcAft>
                <a:spcPts val="0"/>
              </a:spcAft>
              <a:buSzPts val="2220"/>
              <a:buAutoNum type="arabicPeriod"/>
            </a:pPr>
            <a:r>
              <a:rPr b="0" lang="pt-PT" sz="2220"/>
              <a:t>Methods &amp; Materials</a:t>
            </a:r>
            <a:endParaRPr b="0" sz="2220"/>
          </a:p>
          <a:p>
            <a:pPr indent="-344169" lvl="1" marL="914400" rtl="0" algn="l">
              <a:spcBef>
                <a:spcPts val="0"/>
              </a:spcBef>
              <a:spcAft>
                <a:spcPts val="0"/>
              </a:spcAft>
              <a:buSzPts val="1820"/>
              <a:buAutoNum type="alphaLcPeriod"/>
            </a:pPr>
            <a:r>
              <a:rPr b="0" lang="pt-PT" sz="1820"/>
              <a:t>Tools</a:t>
            </a:r>
            <a:endParaRPr b="0" sz="1820"/>
          </a:p>
          <a:p>
            <a:pPr indent="-344169" lvl="1" marL="914400" rtl="0" algn="l">
              <a:spcBef>
                <a:spcPts val="0"/>
              </a:spcBef>
              <a:spcAft>
                <a:spcPts val="0"/>
              </a:spcAft>
              <a:buSzPts val="1820"/>
              <a:buAutoNum type="alphaLcPeriod"/>
            </a:pPr>
            <a:r>
              <a:rPr b="0" lang="pt-PT" sz="1820"/>
              <a:t>Models</a:t>
            </a:r>
            <a:endParaRPr b="0" sz="1820"/>
          </a:p>
          <a:p>
            <a:pPr indent="-344169" lvl="1" marL="914400" rtl="0" algn="l">
              <a:spcBef>
                <a:spcPts val="0"/>
              </a:spcBef>
              <a:spcAft>
                <a:spcPts val="0"/>
              </a:spcAft>
              <a:buSzPts val="1820"/>
              <a:buAutoNum type="alphaLcPeriod"/>
            </a:pPr>
            <a:r>
              <a:rPr b="0" lang="pt-PT" sz="1820"/>
              <a:t>Operation Policies</a:t>
            </a:r>
            <a:endParaRPr b="0" sz="1820"/>
          </a:p>
          <a:p>
            <a:pPr indent="-344169" lvl="1" marL="914400" rtl="0" algn="l">
              <a:spcBef>
                <a:spcPts val="0"/>
              </a:spcBef>
              <a:spcAft>
                <a:spcPts val="0"/>
              </a:spcAft>
              <a:buSzPts val="1820"/>
              <a:buAutoNum type="alphaLcPeriod"/>
            </a:pPr>
            <a:r>
              <a:rPr b="0" lang="pt-PT" sz="1820"/>
              <a:t>Scenarios</a:t>
            </a:r>
            <a:endParaRPr b="0" sz="1820"/>
          </a:p>
          <a:p>
            <a:pPr indent="-344169" lvl="1" marL="914400" rtl="0" algn="l">
              <a:spcBef>
                <a:spcPts val="0"/>
              </a:spcBef>
              <a:spcAft>
                <a:spcPts val="0"/>
              </a:spcAft>
              <a:buSzPts val="1820"/>
              <a:buAutoNum type="alphaLcPeriod"/>
            </a:pPr>
            <a:r>
              <a:rPr b="0" lang="pt-PT" sz="1820"/>
              <a:t>Decision Criteria</a:t>
            </a:r>
            <a:endParaRPr b="0" sz="1820"/>
          </a:p>
          <a:p>
            <a:pPr indent="-369570" lvl="0" marL="457200" rtl="0" algn="l">
              <a:spcBef>
                <a:spcPts val="0"/>
              </a:spcBef>
              <a:spcAft>
                <a:spcPts val="0"/>
              </a:spcAft>
              <a:buSzPts val="2220"/>
              <a:buAutoNum type="arabicPeriod"/>
            </a:pPr>
            <a:r>
              <a:rPr b="0" lang="pt-PT" sz="2220"/>
              <a:t>Demonstration</a:t>
            </a:r>
            <a:endParaRPr b="0" sz="2220"/>
          </a:p>
          <a:p>
            <a:pPr indent="-369570" lvl="0" marL="457200" rtl="0" algn="l">
              <a:spcBef>
                <a:spcPts val="0"/>
              </a:spcBef>
              <a:spcAft>
                <a:spcPts val="0"/>
              </a:spcAft>
              <a:buSzPts val="2220"/>
              <a:buAutoNum type="arabicPeriod"/>
            </a:pPr>
            <a:r>
              <a:rPr b="0" lang="pt-PT" sz="2220"/>
              <a:t>Results &amp; Analysis</a:t>
            </a:r>
            <a:endParaRPr b="0" sz="2220"/>
          </a:p>
          <a:p>
            <a:pPr indent="-369570" lvl="0" marL="457200" rtl="0" algn="l">
              <a:spcBef>
                <a:spcPts val="0"/>
              </a:spcBef>
              <a:spcAft>
                <a:spcPts val="0"/>
              </a:spcAft>
              <a:buSzPts val="2220"/>
              <a:buAutoNum type="arabicPeriod"/>
            </a:pPr>
            <a:r>
              <a:rPr b="0" lang="pt-PT" sz="2220"/>
              <a:t>Conclusions</a:t>
            </a:r>
            <a:endParaRPr b="0" sz="2220"/>
          </a:p>
        </p:txBody>
      </p:sp>
      <p:sp>
        <p:nvSpPr>
          <p:cNvPr id="68" name="Google Shape;68;p14"/>
          <p:cNvSpPr txBox="1"/>
          <p:nvPr>
            <p:ph type="title"/>
          </p:nvPr>
        </p:nvSpPr>
        <p:spPr>
          <a:xfrm>
            <a:off x="4661125" y="526350"/>
            <a:ext cx="4362900" cy="4090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pt-PT" sz="4420">
                <a:solidFill>
                  <a:schemeClr val="lt1"/>
                </a:solidFill>
              </a:rPr>
              <a:t>Index</a:t>
            </a:r>
            <a:endParaRPr sz="442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idx="1" type="body"/>
          </p:nvPr>
        </p:nvSpPr>
        <p:spPr>
          <a:xfrm>
            <a:off x="311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pt-PT">
                <a:solidFill>
                  <a:schemeClr val="dk2"/>
                </a:solidFill>
              </a:rPr>
              <a:t>Braess Paradox: </a:t>
            </a:r>
            <a:r>
              <a:rPr lang="pt-PT">
                <a:solidFill>
                  <a:schemeClr val="dk2"/>
                </a:solidFill>
              </a:rPr>
              <a:t>the observation that adding one or more roads to a road network can slow down overall traffic flow.</a:t>
            </a:r>
            <a:endParaRPr>
              <a:solidFill>
                <a:schemeClr val="dk2"/>
              </a:solidFill>
            </a:endParaRPr>
          </a:p>
          <a:p>
            <a:pPr indent="0" lvl="0" marL="0" rtl="0" algn="l">
              <a:spcBef>
                <a:spcPts val="1200"/>
              </a:spcBef>
              <a:spcAft>
                <a:spcPts val="0"/>
              </a:spcAft>
              <a:buNone/>
            </a:pPr>
            <a:r>
              <a:t/>
            </a:r>
            <a:endParaRPr>
              <a:solidFill>
                <a:schemeClr val="dk2"/>
              </a:solidFill>
            </a:endParaRPr>
          </a:p>
          <a:p>
            <a:pPr indent="0" lvl="0" marL="0" rtl="0" algn="l">
              <a:spcBef>
                <a:spcPts val="1200"/>
              </a:spcBef>
              <a:spcAft>
                <a:spcPts val="0"/>
              </a:spcAft>
              <a:buNone/>
            </a:pPr>
            <a:r>
              <a:rPr lang="pt-PT">
                <a:solidFill>
                  <a:schemeClr val="dk2"/>
                </a:solidFill>
              </a:rPr>
              <a:t>How can information percolation (dissemination) be used to control traffic?</a:t>
            </a:r>
            <a:endParaRPr sz="1600">
              <a:solidFill>
                <a:schemeClr val="dk2"/>
              </a:solidFill>
            </a:endParaRPr>
          </a:p>
          <a:p>
            <a:pPr indent="-330200" lvl="0" marL="457200" rtl="0" algn="l">
              <a:spcBef>
                <a:spcPts val="1200"/>
              </a:spcBef>
              <a:spcAft>
                <a:spcPts val="0"/>
              </a:spcAft>
              <a:buClr>
                <a:schemeClr val="dk2"/>
              </a:buClr>
              <a:buSzPts val="1600"/>
              <a:buChar char="-"/>
            </a:pPr>
            <a:r>
              <a:rPr lang="pt-PT" sz="1600">
                <a:solidFill>
                  <a:schemeClr val="dk2"/>
                </a:solidFill>
              </a:rPr>
              <a:t>CAVs (Connected Autonomous Vehicles)</a:t>
            </a:r>
            <a:endParaRPr sz="1600">
              <a:solidFill>
                <a:schemeClr val="dk2"/>
              </a:solidFill>
            </a:endParaRPr>
          </a:p>
          <a:p>
            <a:pPr indent="-330200" lvl="0" marL="457200" rtl="0" algn="l">
              <a:spcBef>
                <a:spcPts val="0"/>
              </a:spcBef>
              <a:spcAft>
                <a:spcPts val="0"/>
              </a:spcAft>
              <a:buClr>
                <a:schemeClr val="dk2"/>
              </a:buClr>
              <a:buSzPts val="1600"/>
              <a:buChar char="-"/>
            </a:pPr>
            <a:r>
              <a:rPr lang="pt-PT" sz="1600">
                <a:solidFill>
                  <a:schemeClr val="dk2"/>
                </a:solidFill>
              </a:rPr>
              <a:t>GPS and wireless smartphone communication</a:t>
            </a:r>
            <a:endParaRPr sz="1600">
              <a:solidFill>
                <a:schemeClr val="dk2"/>
              </a:solidFill>
            </a:endParaRPr>
          </a:p>
        </p:txBody>
      </p:sp>
      <p:sp>
        <p:nvSpPr>
          <p:cNvPr id="74" name="Google Shape;74;p15"/>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PT"/>
              <a:t>Problem Formalisation</a:t>
            </a:r>
            <a:endParaRPr/>
          </a:p>
        </p:txBody>
      </p:sp>
      <p:sp>
        <p:nvSpPr>
          <p:cNvPr id="75" name="Google Shape;75;p15"/>
          <p:cNvSpPr/>
          <p:nvPr/>
        </p:nvSpPr>
        <p:spPr>
          <a:xfrm>
            <a:off x="5507050" y="1428250"/>
            <a:ext cx="135000" cy="1266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6" name="Google Shape;76;p15"/>
          <p:cNvSpPr/>
          <p:nvPr/>
        </p:nvSpPr>
        <p:spPr>
          <a:xfrm>
            <a:off x="6038900" y="1664950"/>
            <a:ext cx="135000" cy="126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7" name="Google Shape;77;p15"/>
          <p:cNvSpPr/>
          <p:nvPr/>
        </p:nvSpPr>
        <p:spPr>
          <a:xfrm>
            <a:off x="7700600" y="1279075"/>
            <a:ext cx="135000" cy="126600"/>
          </a:xfrm>
          <a:prstGeom prst="ellipse">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8" name="Google Shape;78;p15"/>
          <p:cNvSpPr/>
          <p:nvPr/>
        </p:nvSpPr>
        <p:spPr>
          <a:xfrm>
            <a:off x="6765275" y="1428250"/>
            <a:ext cx="135000" cy="126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9" name="Google Shape;79;p15"/>
          <p:cNvSpPr/>
          <p:nvPr/>
        </p:nvSpPr>
        <p:spPr>
          <a:xfrm>
            <a:off x="6099250" y="1152475"/>
            <a:ext cx="135000" cy="126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0" name="Google Shape;80;p15"/>
          <p:cNvSpPr/>
          <p:nvPr/>
        </p:nvSpPr>
        <p:spPr>
          <a:xfrm>
            <a:off x="6765275" y="1980625"/>
            <a:ext cx="135000" cy="126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1" name="Google Shape;81;p15"/>
          <p:cNvSpPr/>
          <p:nvPr/>
        </p:nvSpPr>
        <p:spPr>
          <a:xfrm>
            <a:off x="7163450" y="1710250"/>
            <a:ext cx="135000" cy="126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cxnSp>
        <p:nvCxnSpPr>
          <p:cNvPr id="82" name="Google Shape;82;p15"/>
          <p:cNvCxnSpPr/>
          <p:nvPr/>
        </p:nvCxnSpPr>
        <p:spPr>
          <a:xfrm>
            <a:off x="5642055" y="1518260"/>
            <a:ext cx="416700" cy="192000"/>
          </a:xfrm>
          <a:prstGeom prst="straightConnector1">
            <a:avLst/>
          </a:prstGeom>
          <a:noFill/>
          <a:ln cap="flat" cmpd="sng" w="28575">
            <a:solidFill>
              <a:srgbClr val="71D371"/>
            </a:solidFill>
            <a:prstDash val="solid"/>
            <a:round/>
            <a:headEnd len="med" w="med" type="none"/>
            <a:tailEnd len="med" w="med" type="stealth"/>
          </a:ln>
        </p:spPr>
      </p:cxnSp>
      <p:cxnSp>
        <p:nvCxnSpPr>
          <p:cNvPr id="83" name="Google Shape;83;p15"/>
          <p:cNvCxnSpPr>
            <a:endCxn id="80" idx="2"/>
          </p:cNvCxnSpPr>
          <p:nvPr/>
        </p:nvCxnSpPr>
        <p:spPr>
          <a:xfrm>
            <a:off x="6173975" y="1765825"/>
            <a:ext cx="591300" cy="278100"/>
          </a:xfrm>
          <a:prstGeom prst="straightConnector1">
            <a:avLst/>
          </a:prstGeom>
          <a:noFill/>
          <a:ln cap="flat" cmpd="sng" w="28575">
            <a:solidFill>
              <a:srgbClr val="71D371"/>
            </a:solidFill>
            <a:prstDash val="solid"/>
            <a:round/>
            <a:headEnd len="med" w="med" type="none"/>
            <a:tailEnd len="med" w="med" type="stealth"/>
          </a:ln>
        </p:spPr>
      </p:cxnSp>
      <p:cxnSp>
        <p:nvCxnSpPr>
          <p:cNvPr id="84" name="Google Shape;84;p15"/>
          <p:cNvCxnSpPr>
            <a:stCxn id="80" idx="7"/>
            <a:endCxn id="81" idx="3"/>
          </p:cNvCxnSpPr>
          <p:nvPr/>
        </p:nvCxnSpPr>
        <p:spPr>
          <a:xfrm flipH="1" rot="10800000">
            <a:off x="6880505" y="1818265"/>
            <a:ext cx="302700" cy="180900"/>
          </a:xfrm>
          <a:prstGeom prst="straightConnector1">
            <a:avLst/>
          </a:prstGeom>
          <a:noFill/>
          <a:ln cap="flat" cmpd="sng" w="28575">
            <a:solidFill>
              <a:srgbClr val="71D371"/>
            </a:solidFill>
            <a:prstDash val="solid"/>
            <a:round/>
            <a:headEnd len="med" w="med" type="none"/>
            <a:tailEnd len="med" w="med" type="stealth"/>
          </a:ln>
        </p:spPr>
      </p:cxnSp>
      <p:cxnSp>
        <p:nvCxnSpPr>
          <p:cNvPr id="85" name="Google Shape;85;p15"/>
          <p:cNvCxnSpPr>
            <a:stCxn id="81" idx="7"/>
            <a:endCxn id="77" idx="3"/>
          </p:cNvCxnSpPr>
          <p:nvPr/>
        </p:nvCxnSpPr>
        <p:spPr>
          <a:xfrm flipH="1" rot="10800000">
            <a:off x="7278680" y="1387090"/>
            <a:ext cx="441600" cy="341700"/>
          </a:xfrm>
          <a:prstGeom prst="straightConnector1">
            <a:avLst/>
          </a:prstGeom>
          <a:noFill/>
          <a:ln cap="flat" cmpd="sng" w="28575">
            <a:solidFill>
              <a:srgbClr val="71D371"/>
            </a:solidFill>
            <a:prstDash val="solid"/>
            <a:round/>
            <a:headEnd len="med" w="med" type="none"/>
            <a:tailEnd len="med" w="med" type="stealth"/>
          </a:ln>
        </p:spPr>
      </p:cxnSp>
      <p:cxnSp>
        <p:nvCxnSpPr>
          <p:cNvPr id="86" name="Google Shape;86;p15"/>
          <p:cNvCxnSpPr>
            <a:stCxn id="79" idx="6"/>
            <a:endCxn id="77" idx="2"/>
          </p:cNvCxnSpPr>
          <p:nvPr/>
        </p:nvCxnSpPr>
        <p:spPr>
          <a:xfrm>
            <a:off x="6234250" y="1215775"/>
            <a:ext cx="1466400" cy="126600"/>
          </a:xfrm>
          <a:prstGeom prst="straightConnector1">
            <a:avLst/>
          </a:prstGeom>
          <a:noFill/>
          <a:ln cap="flat" cmpd="sng" w="28575">
            <a:solidFill>
              <a:srgbClr val="CC0000"/>
            </a:solidFill>
            <a:prstDash val="solid"/>
            <a:round/>
            <a:headEnd len="med" w="med" type="none"/>
            <a:tailEnd len="med" w="med" type="stealth"/>
          </a:ln>
        </p:spPr>
      </p:cxnSp>
      <p:cxnSp>
        <p:nvCxnSpPr>
          <p:cNvPr id="87" name="Google Shape;87;p15"/>
          <p:cNvCxnSpPr>
            <a:stCxn id="76" idx="7"/>
            <a:endCxn id="78" idx="2"/>
          </p:cNvCxnSpPr>
          <p:nvPr/>
        </p:nvCxnSpPr>
        <p:spPr>
          <a:xfrm flipH="1" rot="10800000">
            <a:off x="6154130" y="1491490"/>
            <a:ext cx="611100" cy="192000"/>
          </a:xfrm>
          <a:prstGeom prst="straightConnector1">
            <a:avLst/>
          </a:prstGeom>
          <a:noFill/>
          <a:ln cap="flat" cmpd="sng" w="28575">
            <a:solidFill>
              <a:srgbClr val="71D371"/>
            </a:solidFill>
            <a:prstDash val="solid"/>
            <a:round/>
            <a:headEnd len="med" w="med" type="none"/>
            <a:tailEnd len="med" w="med" type="stealth"/>
          </a:ln>
        </p:spPr>
      </p:cxnSp>
      <p:cxnSp>
        <p:nvCxnSpPr>
          <p:cNvPr id="88" name="Google Shape;88;p15"/>
          <p:cNvCxnSpPr>
            <a:stCxn id="78" idx="6"/>
            <a:endCxn id="77" idx="3"/>
          </p:cNvCxnSpPr>
          <p:nvPr/>
        </p:nvCxnSpPr>
        <p:spPr>
          <a:xfrm flipH="1" rot="10800000">
            <a:off x="6900275" y="1387150"/>
            <a:ext cx="820200" cy="104400"/>
          </a:xfrm>
          <a:prstGeom prst="straightConnector1">
            <a:avLst/>
          </a:prstGeom>
          <a:noFill/>
          <a:ln cap="flat" cmpd="sng" w="28575">
            <a:solidFill>
              <a:srgbClr val="71D371"/>
            </a:solidFill>
            <a:prstDash val="solid"/>
            <a:round/>
            <a:headEnd len="med" w="med" type="none"/>
            <a:tailEnd len="med" w="med" type="stealth"/>
          </a:ln>
        </p:spPr>
      </p:cxnSp>
      <p:cxnSp>
        <p:nvCxnSpPr>
          <p:cNvPr id="89" name="Google Shape;89;p15"/>
          <p:cNvCxnSpPr>
            <a:stCxn id="79" idx="5"/>
            <a:endCxn id="78" idx="1"/>
          </p:cNvCxnSpPr>
          <p:nvPr/>
        </p:nvCxnSpPr>
        <p:spPr>
          <a:xfrm>
            <a:off x="6214480" y="1260535"/>
            <a:ext cx="570600" cy="186300"/>
          </a:xfrm>
          <a:prstGeom prst="straightConnector1">
            <a:avLst/>
          </a:prstGeom>
          <a:noFill/>
          <a:ln cap="flat" cmpd="sng" w="28575">
            <a:solidFill>
              <a:srgbClr val="71D371"/>
            </a:solidFill>
            <a:prstDash val="solid"/>
            <a:round/>
            <a:headEnd len="med" w="med" type="none"/>
            <a:tailEnd len="med" w="med" type="stealth"/>
          </a:ln>
        </p:spPr>
      </p:cxnSp>
      <p:cxnSp>
        <p:nvCxnSpPr>
          <p:cNvPr id="90" name="Google Shape;90;p15"/>
          <p:cNvCxnSpPr>
            <a:stCxn id="75" idx="7"/>
            <a:endCxn id="79" idx="2"/>
          </p:cNvCxnSpPr>
          <p:nvPr/>
        </p:nvCxnSpPr>
        <p:spPr>
          <a:xfrm flipH="1" rot="10800000">
            <a:off x="5622280" y="1215790"/>
            <a:ext cx="477000" cy="231000"/>
          </a:xfrm>
          <a:prstGeom prst="straightConnector1">
            <a:avLst/>
          </a:prstGeom>
          <a:noFill/>
          <a:ln cap="flat" cmpd="sng" w="28575">
            <a:solidFill>
              <a:srgbClr val="CC0000"/>
            </a:solidFill>
            <a:prstDash val="solid"/>
            <a:round/>
            <a:headEnd len="med" w="med" type="none"/>
            <a:tailEnd len="med" w="med" type="stealth"/>
          </a:ln>
        </p:spPr>
      </p:cxnSp>
      <p:sp>
        <p:nvSpPr>
          <p:cNvPr id="91" name="Google Shape;91;p15"/>
          <p:cNvSpPr/>
          <p:nvPr/>
        </p:nvSpPr>
        <p:spPr>
          <a:xfrm>
            <a:off x="5507050" y="3140050"/>
            <a:ext cx="135000" cy="1266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2" name="Google Shape;92;p15"/>
          <p:cNvSpPr/>
          <p:nvPr/>
        </p:nvSpPr>
        <p:spPr>
          <a:xfrm>
            <a:off x="6038900" y="3376750"/>
            <a:ext cx="135000" cy="126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3" name="Google Shape;93;p15"/>
          <p:cNvSpPr/>
          <p:nvPr/>
        </p:nvSpPr>
        <p:spPr>
          <a:xfrm>
            <a:off x="7700600" y="2990875"/>
            <a:ext cx="135000" cy="126600"/>
          </a:xfrm>
          <a:prstGeom prst="ellipse">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4" name="Google Shape;94;p15"/>
          <p:cNvSpPr/>
          <p:nvPr/>
        </p:nvSpPr>
        <p:spPr>
          <a:xfrm>
            <a:off x="6765275" y="3140050"/>
            <a:ext cx="135000" cy="126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5" name="Google Shape;95;p15"/>
          <p:cNvSpPr/>
          <p:nvPr/>
        </p:nvSpPr>
        <p:spPr>
          <a:xfrm>
            <a:off x="6099250" y="2864275"/>
            <a:ext cx="135000" cy="126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6" name="Google Shape;96;p15"/>
          <p:cNvSpPr/>
          <p:nvPr/>
        </p:nvSpPr>
        <p:spPr>
          <a:xfrm>
            <a:off x="6765275" y="3692425"/>
            <a:ext cx="135000" cy="126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97" name="Google Shape;97;p15"/>
          <p:cNvSpPr/>
          <p:nvPr/>
        </p:nvSpPr>
        <p:spPr>
          <a:xfrm>
            <a:off x="7163450" y="3422050"/>
            <a:ext cx="135000" cy="126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cxnSp>
        <p:nvCxnSpPr>
          <p:cNvPr id="98" name="Google Shape;98;p15"/>
          <p:cNvCxnSpPr/>
          <p:nvPr/>
        </p:nvCxnSpPr>
        <p:spPr>
          <a:xfrm>
            <a:off x="5642055" y="3230060"/>
            <a:ext cx="416700" cy="192000"/>
          </a:xfrm>
          <a:prstGeom prst="straightConnector1">
            <a:avLst/>
          </a:prstGeom>
          <a:noFill/>
          <a:ln cap="flat" cmpd="sng" w="28575">
            <a:solidFill>
              <a:srgbClr val="FFD966"/>
            </a:solidFill>
            <a:prstDash val="solid"/>
            <a:round/>
            <a:headEnd len="med" w="med" type="none"/>
            <a:tailEnd len="med" w="med" type="stealth"/>
          </a:ln>
        </p:spPr>
      </p:cxnSp>
      <p:cxnSp>
        <p:nvCxnSpPr>
          <p:cNvPr id="99" name="Google Shape;99;p15"/>
          <p:cNvCxnSpPr>
            <a:endCxn id="96" idx="2"/>
          </p:cNvCxnSpPr>
          <p:nvPr/>
        </p:nvCxnSpPr>
        <p:spPr>
          <a:xfrm>
            <a:off x="6173975" y="3477625"/>
            <a:ext cx="591300" cy="278100"/>
          </a:xfrm>
          <a:prstGeom prst="straightConnector1">
            <a:avLst/>
          </a:prstGeom>
          <a:noFill/>
          <a:ln cap="flat" cmpd="sng" w="28575">
            <a:solidFill>
              <a:srgbClr val="71D371"/>
            </a:solidFill>
            <a:prstDash val="solid"/>
            <a:round/>
            <a:headEnd len="med" w="med" type="none"/>
            <a:tailEnd len="med" w="med" type="stealth"/>
          </a:ln>
        </p:spPr>
      </p:cxnSp>
      <p:cxnSp>
        <p:nvCxnSpPr>
          <p:cNvPr id="100" name="Google Shape;100;p15"/>
          <p:cNvCxnSpPr>
            <a:stCxn id="96" idx="7"/>
            <a:endCxn id="97" idx="3"/>
          </p:cNvCxnSpPr>
          <p:nvPr/>
        </p:nvCxnSpPr>
        <p:spPr>
          <a:xfrm flipH="1" rot="10800000">
            <a:off x="6880505" y="3530065"/>
            <a:ext cx="302700" cy="180900"/>
          </a:xfrm>
          <a:prstGeom prst="straightConnector1">
            <a:avLst/>
          </a:prstGeom>
          <a:noFill/>
          <a:ln cap="flat" cmpd="sng" w="28575">
            <a:solidFill>
              <a:srgbClr val="71D371"/>
            </a:solidFill>
            <a:prstDash val="solid"/>
            <a:round/>
            <a:headEnd len="med" w="med" type="none"/>
            <a:tailEnd len="med" w="med" type="stealth"/>
          </a:ln>
        </p:spPr>
      </p:cxnSp>
      <p:cxnSp>
        <p:nvCxnSpPr>
          <p:cNvPr id="101" name="Google Shape;101;p15"/>
          <p:cNvCxnSpPr>
            <a:stCxn id="97" idx="7"/>
            <a:endCxn id="93" idx="3"/>
          </p:cNvCxnSpPr>
          <p:nvPr/>
        </p:nvCxnSpPr>
        <p:spPr>
          <a:xfrm flipH="1" rot="10800000">
            <a:off x="7278680" y="3098890"/>
            <a:ext cx="441600" cy="341700"/>
          </a:xfrm>
          <a:prstGeom prst="straightConnector1">
            <a:avLst/>
          </a:prstGeom>
          <a:noFill/>
          <a:ln cap="flat" cmpd="sng" w="28575">
            <a:solidFill>
              <a:srgbClr val="71D371"/>
            </a:solidFill>
            <a:prstDash val="solid"/>
            <a:round/>
            <a:headEnd len="med" w="med" type="none"/>
            <a:tailEnd len="med" w="med" type="stealth"/>
          </a:ln>
        </p:spPr>
      </p:cxnSp>
      <p:cxnSp>
        <p:nvCxnSpPr>
          <p:cNvPr id="102" name="Google Shape;102;p15"/>
          <p:cNvCxnSpPr>
            <a:stCxn id="95" idx="6"/>
            <a:endCxn id="93" idx="2"/>
          </p:cNvCxnSpPr>
          <p:nvPr/>
        </p:nvCxnSpPr>
        <p:spPr>
          <a:xfrm>
            <a:off x="6234250" y="2927575"/>
            <a:ext cx="1466400" cy="126600"/>
          </a:xfrm>
          <a:prstGeom prst="straightConnector1">
            <a:avLst/>
          </a:prstGeom>
          <a:noFill/>
          <a:ln cap="flat" cmpd="sng" w="28575">
            <a:solidFill>
              <a:srgbClr val="FFD966"/>
            </a:solidFill>
            <a:prstDash val="solid"/>
            <a:round/>
            <a:headEnd len="med" w="med" type="none"/>
            <a:tailEnd len="med" w="med" type="stealth"/>
          </a:ln>
        </p:spPr>
      </p:cxnSp>
      <p:cxnSp>
        <p:nvCxnSpPr>
          <p:cNvPr id="103" name="Google Shape;103;p15"/>
          <p:cNvCxnSpPr>
            <a:stCxn id="92" idx="7"/>
            <a:endCxn id="94" idx="2"/>
          </p:cNvCxnSpPr>
          <p:nvPr/>
        </p:nvCxnSpPr>
        <p:spPr>
          <a:xfrm flipH="1" rot="10800000">
            <a:off x="6154130" y="3203290"/>
            <a:ext cx="611100" cy="192000"/>
          </a:xfrm>
          <a:prstGeom prst="straightConnector1">
            <a:avLst/>
          </a:prstGeom>
          <a:noFill/>
          <a:ln cap="flat" cmpd="sng" w="28575">
            <a:solidFill>
              <a:srgbClr val="FFD966"/>
            </a:solidFill>
            <a:prstDash val="solid"/>
            <a:round/>
            <a:headEnd len="med" w="med" type="none"/>
            <a:tailEnd len="med" w="med" type="stealth"/>
          </a:ln>
        </p:spPr>
      </p:cxnSp>
      <p:cxnSp>
        <p:nvCxnSpPr>
          <p:cNvPr id="104" name="Google Shape;104;p15"/>
          <p:cNvCxnSpPr>
            <a:stCxn id="94" idx="6"/>
            <a:endCxn id="93" idx="3"/>
          </p:cNvCxnSpPr>
          <p:nvPr/>
        </p:nvCxnSpPr>
        <p:spPr>
          <a:xfrm flipH="1" rot="10800000">
            <a:off x="6900275" y="3098950"/>
            <a:ext cx="820200" cy="104400"/>
          </a:xfrm>
          <a:prstGeom prst="straightConnector1">
            <a:avLst/>
          </a:prstGeom>
          <a:noFill/>
          <a:ln cap="flat" cmpd="sng" w="28575">
            <a:solidFill>
              <a:srgbClr val="FFD966"/>
            </a:solidFill>
            <a:prstDash val="solid"/>
            <a:round/>
            <a:headEnd len="med" w="med" type="none"/>
            <a:tailEnd len="med" w="med" type="stealth"/>
          </a:ln>
        </p:spPr>
      </p:cxnSp>
      <p:cxnSp>
        <p:nvCxnSpPr>
          <p:cNvPr id="105" name="Google Shape;105;p15"/>
          <p:cNvCxnSpPr>
            <a:stCxn id="95" idx="5"/>
            <a:endCxn id="94" idx="1"/>
          </p:cNvCxnSpPr>
          <p:nvPr/>
        </p:nvCxnSpPr>
        <p:spPr>
          <a:xfrm>
            <a:off x="6214480" y="2972335"/>
            <a:ext cx="570600" cy="186300"/>
          </a:xfrm>
          <a:prstGeom prst="straightConnector1">
            <a:avLst/>
          </a:prstGeom>
          <a:noFill/>
          <a:ln cap="flat" cmpd="sng" w="28575">
            <a:solidFill>
              <a:srgbClr val="FFD966"/>
            </a:solidFill>
            <a:prstDash val="solid"/>
            <a:round/>
            <a:headEnd len="med" w="med" type="none"/>
            <a:tailEnd len="med" w="med" type="stealth"/>
          </a:ln>
        </p:spPr>
      </p:cxnSp>
      <p:cxnSp>
        <p:nvCxnSpPr>
          <p:cNvPr id="106" name="Google Shape;106;p15"/>
          <p:cNvCxnSpPr>
            <a:stCxn id="91" idx="7"/>
            <a:endCxn id="95" idx="2"/>
          </p:cNvCxnSpPr>
          <p:nvPr/>
        </p:nvCxnSpPr>
        <p:spPr>
          <a:xfrm flipH="1" rot="10800000">
            <a:off x="5622280" y="2927590"/>
            <a:ext cx="477000" cy="231000"/>
          </a:xfrm>
          <a:prstGeom prst="straightConnector1">
            <a:avLst/>
          </a:prstGeom>
          <a:noFill/>
          <a:ln cap="flat" cmpd="sng" w="28575">
            <a:solidFill>
              <a:srgbClr val="FFD966"/>
            </a:solidFill>
            <a:prstDash val="solid"/>
            <a:round/>
            <a:headEnd len="med" w="med" type="none"/>
            <a:tailEnd len="med" w="med" type="stealth"/>
          </a:ln>
        </p:spPr>
      </p:cxnSp>
      <p:sp>
        <p:nvSpPr>
          <p:cNvPr id="107" name="Google Shape;107;p15"/>
          <p:cNvSpPr/>
          <p:nvPr/>
        </p:nvSpPr>
        <p:spPr>
          <a:xfrm>
            <a:off x="6634575" y="2370250"/>
            <a:ext cx="302700" cy="231000"/>
          </a:xfrm>
          <a:prstGeom prst="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8" name="Google Shape;108;p15"/>
          <p:cNvSpPr/>
          <p:nvPr/>
        </p:nvSpPr>
        <p:spPr>
          <a:xfrm>
            <a:off x="2117200" y="2370250"/>
            <a:ext cx="302700" cy="231000"/>
          </a:xfrm>
          <a:prstGeom prst="down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6"/>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PT"/>
              <a:t>Motivation &amp; Goals</a:t>
            </a:r>
            <a:endParaRPr/>
          </a:p>
        </p:txBody>
      </p:sp>
      <p:sp>
        <p:nvSpPr>
          <p:cNvPr id="114" name="Google Shape;114;p16"/>
          <p:cNvSpPr txBox="1"/>
          <p:nvPr>
            <p:ph idx="1" type="body"/>
          </p:nvPr>
        </p:nvSpPr>
        <p:spPr>
          <a:xfrm>
            <a:off x="311700" y="1152475"/>
            <a:ext cx="8520600" cy="3824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pt-PT">
                <a:solidFill>
                  <a:schemeClr val="dk2"/>
                </a:solidFill>
              </a:rPr>
              <a:t>This project aims to develop a </a:t>
            </a:r>
            <a:r>
              <a:rPr lang="pt-PT" u="sng">
                <a:solidFill>
                  <a:schemeClr val="dk2"/>
                </a:solidFill>
              </a:rPr>
              <a:t>simulation environment</a:t>
            </a:r>
            <a:r>
              <a:rPr lang="pt-PT">
                <a:solidFill>
                  <a:schemeClr val="dk2"/>
                </a:solidFill>
              </a:rPr>
              <a:t> capable of </a:t>
            </a:r>
            <a:r>
              <a:rPr lang="pt-PT" u="sng">
                <a:solidFill>
                  <a:schemeClr val="dk2"/>
                </a:solidFill>
              </a:rPr>
              <a:t>testing the impact of information percolation systems</a:t>
            </a:r>
            <a:r>
              <a:rPr lang="pt-PT">
                <a:solidFill>
                  <a:schemeClr val="dk2"/>
                </a:solidFill>
              </a:rPr>
              <a:t> in the </a:t>
            </a:r>
            <a:r>
              <a:rPr lang="pt-PT" u="sng">
                <a:solidFill>
                  <a:schemeClr val="dk2"/>
                </a:solidFill>
              </a:rPr>
              <a:t>management</a:t>
            </a:r>
            <a:r>
              <a:rPr lang="pt-PT">
                <a:solidFill>
                  <a:schemeClr val="dk2"/>
                </a:solidFill>
              </a:rPr>
              <a:t> of </a:t>
            </a:r>
            <a:r>
              <a:rPr lang="pt-PT" u="sng">
                <a:solidFill>
                  <a:schemeClr val="dk2"/>
                </a:solidFill>
              </a:rPr>
              <a:t>traffic</a:t>
            </a:r>
            <a:r>
              <a:rPr lang="pt-PT">
                <a:solidFill>
                  <a:schemeClr val="dk2"/>
                </a:solidFill>
              </a:rPr>
              <a:t> networks and their </a:t>
            </a:r>
            <a:r>
              <a:rPr lang="pt-PT" u="sng">
                <a:solidFill>
                  <a:schemeClr val="dk2"/>
                </a:solidFill>
              </a:rPr>
              <a:t>congestion</a:t>
            </a:r>
            <a:r>
              <a:rPr lang="pt-PT">
                <a:solidFill>
                  <a:schemeClr val="dk2"/>
                </a:solidFill>
              </a:rPr>
              <a:t>, specifically their ability to </a:t>
            </a:r>
            <a:r>
              <a:rPr lang="pt-PT" u="sng">
                <a:solidFill>
                  <a:schemeClr val="dk2"/>
                </a:solidFill>
              </a:rPr>
              <a:t>reduce overall travel time</a:t>
            </a:r>
            <a:r>
              <a:rPr lang="pt-PT">
                <a:solidFill>
                  <a:schemeClr val="dk2"/>
                </a:solidFill>
              </a:rPr>
              <a:t> and congestion</a:t>
            </a:r>
            <a:r>
              <a:rPr lang="pt-PT">
                <a:solidFill>
                  <a:schemeClr val="dk2"/>
                </a:solidFill>
              </a:rPr>
              <a:t>.</a:t>
            </a:r>
            <a:endParaRPr>
              <a:solidFill>
                <a:schemeClr val="dk2"/>
              </a:solidFill>
            </a:endParaRPr>
          </a:p>
          <a:p>
            <a:pPr indent="0" lvl="0" marL="0" rtl="0" algn="l">
              <a:spcBef>
                <a:spcPts val="1200"/>
              </a:spcBef>
              <a:spcAft>
                <a:spcPts val="0"/>
              </a:spcAft>
              <a:buNone/>
            </a:pPr>
            <a:r>
              <a:rPr b="1" lang="pt-PT">
                <a:solidFill>
                  <a:schemeClr val="dk2"/>
                </a:solidFill>
              </a:rPr>
              <a:t>Concrete Objectives:</a:t>
            </a:r>
            <a:endParaRPr b="1">
              <a:solidFill>
                <a:schemeClr val="dk2"/>
              </a:solidFill>
            </a:endParaRPr>
          </a:p>
          <a:p>
            <a:pPr indent="-342900" lvl="0" marL="457200" rtl="0" algn="l">
              <a:spcBef>
                <a:spcPts val="1200"/>
              </a:spcBef>
              <a:spcAft>
                <a:spcPts val="0"/>
              </a:spcAft>
              <a:buClr>
                <a:schemeClr val="dk2"/>
              </a:buClr>
              <a:buSzPts val="1800"/>
              <a:buAutoNum type="arabicPeriod"/>
            </a:pPr>
            <a:r>
              <a:rPr lang="pt-PT">
                <a:solidFill>
                  <a:schemeClr val="dk2"/>
                </a:solidFill>
              </a:rPr>
              <a:t>Model the behaviour of traffic evolution with BPR function</a:t>
            </a:r>
            <a:endParaRPr>
              <a:solidFill>
                <a:schemeClr val="dk2"/>
              </a:solidFill>
            </a:endParaRPr>
          </a:p>
          <a:p>
            <a:pPr indent="-342900" lvl="0" marL="457200" rtl="0" algn="l">
              <a:spcBef>
                <a:spcPts val="0"/>
              </a:spcBef>
              <a:spcAft>
                <a:spcPts val="0"/>
              </a:spcAft>
              <a:buClr>
                <a:schemeClr val="dk2"/>
              </a:buClr>
              <a:buSzPts val="1800"/>
              <a:buAutoNum type="arabicPeriod"/>
            </a:pPr>
            <a:r>
              <a:rPr lang="pt-PT">
                <a:solidFill>
                  <a:schemeClr val="dk2"/>
                </a:solidFill>
              </a:rPr>
              <a:t>Model the typical behaviour for route choice  through Descriptive Models</a:t>
            </a:r>
            <a:endParaRPr>
              <a:solidFill>
                <a:schemeClr val="dk2"/>
              </a:solidFill>
            </a:endParaRPr>
          </a:p>
          <a:p>
            <a:pPr indent="-342900" lvl="0" marL="457200" rtl="0" algn="l">
              <a:spcBef>
                <a:spcPts val="0"/>
              </a:spcBef>
              <a:spcAft>
                <a:spcPts val="0"/>
              </a:spcAft>
              <a:buClr>
                <a:schemeClr val="dk2"/>
              </a:buClr>
              <a:buSzPts val="1800"/>
              <a:buAutoNum type="arabicPeriod"/>
            </a:pPr>
            <a:r>
              <a:rPr lang="pt-PT">
                <a:solidFill>
                  <a:schemeClr val="dk2"/>
                </a:solidFill>
              </a:rPr>
              <a:t>Model a possible new method as an Information Percolation System as a Speculative Model </a:t>
            </a:r>
            <a:endParaRPr>
              <a:solidFill>
                <a:schemeClr val="dk2"/>
              </a:solidFill>
            </a:endParaRPr>
          </a:p>
          <a:p>
            <a:pPr indent="-342900" lvl="0" marL="457200" rtl="0" algn="l">
              <a:spcBef>
                <a:spcPts val="0"/>
              </a:spcBef>
              <a:spcAft>
                <a:spcPts val="0"/>
              </a:spcAft>
              <a:buClr>
                <a:schemeClr val="dk2"/>
              </a:buClr>
              <a:buSzPts val="1800"/>
              <a:buAutoNum type="arabicPeriod"/>
            </a:pPr>
            <a:r>
              <a:rPr lang="pt-PT">
                <a:solidFill>
                  <a:schemeClr val="dk2"/>
                </a:solidFill>
              </a:rPr>
              <a:t>Define and develop a simulation environment with multiple scenarios</a:t>
            </a:r>
            <a:endParaRPr>
              <a:solidFill>
                <a:schemeClr val="dk2"/>
              </a:solidFill>
            </a:endParaRPr>
          </a:p>
          <a:p>
            <a:pPr indent="-342900" lvl="0" marL="457200" rtl="0" algn="l">
              <a:spcBef>
                <a:spcPts val="0"/>
              </a:spcBef>
              <a:spcAft>
                <a:spcPts val="0"/>
              </a:spcAft>
              <a:buClr>
                <a:schemeClr val="dk2"/>
              </a:buClr>
              <a:buSzPts val="1800"/>
              <a:buAutoNum type="arabicPeriod"/>
            </a:pPr>
            <a:r>
              <a:rPr lang="pt-PT">
                <a:solidFill>
                  <a:schemeClr val="dk2"/>
                </a:solidFill>
              </a:rPr>
              <a:t>Collect and analyze results regarding the impact of the operation policies in the different scenarios</a:t>
            </a:r>
            <a:endParaRPr>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17"/>
          <p:cNvSpPr txBox="1"/>
          <p:nvPr>
            <p:ph idx="1" type="body"/>
          </p:nvPr>
        </p:nvSpPr>
        <p:spPr>
          <a:xfrm>
            <a:off x="311700" y="1152475"/>
            <a:ext cx="1905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pt-PT">
                <a:solidFill>
                  <a:schemeClr val="dk2"/>
                </a:solidFill>
              </a:rPr>
              <a:t>Mesa: </a:t>
            </a:r>
            <a:r>
              <a:rPr lang="pt-PT">
                <a:solidFill>
                  <a:schemeClr val="dk2"/>
                </a:solidFill>
              </a:rPr>
              <a:t>lightweight agent-based simulation library for python </a:t>
            </a:r>
            <a:endParaRPr>
              <a:solidFill>
                <a:schemeClr val="dk2"/>
              </a:solidFill>
            </a:endParaRPr>
          </a:p>
        </p:txBody>
      </p:sp>
      <p:sp>
        <p:nvSpPr>
          <p:cNvPr id="120" name="Google Shape;120;p17"/>
          <p:cNvSpPr txBox="1"/>
          <p:nvPr>
            <p:ph idx="1" type="body"/>
          </p:nvPr>
        </p:nvSpPr>
        <p:spPr>
          <a:xfrm>
            <a:off x="3413100" y="1152475"/>
            <a:ext cx="1974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pt-PT">
                <a:solidFill>
                  <a:schemeClr val="dk2"/>
                </a:solidFill>
              </a:rPr>
              <a:t>NetworkX: </a:t>
            </a:r>
            <a:r>
              <a:rPr lang="pt-PT">
                <a:solidFill>
                  <a:schemeClr val="dk2"/>
                </a:solidFill>
              </a:rPr>
              <a:t>lightweight graph construction library for python</a:t>
            </a:r>
            <a:endParaRPr>
              <a:solidFill>
                <a:schemeClr val="dk2"/>
              </a:solidFill>
            </a:endParaRPr>
          </a:p>
        </p:txBody>
      </p:sp>
      <p:sp>
        <p:nvSpPr>
          <p:cNvPr id="121" name="Google Shape;121;p17"/>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PT"/>
              <a:t>Tools</a:t>
            </a:r>
            <a:endParaRPr/>
          </a:p>
        </p:txBody>
      </p:sp>
      <p:pic>
        <p:nvPicPr>
          <p:cNvPr id="122" name="Google Shape;122;p17"/>
          <p:cNvPicPr preferRelativeResize="0"/>
          <p:nvPr/>
        </p:nvPicPr>
        <p:blipFill>
          <a:blip r:embed="rId3">
            <a:alphaModFix/>
          </a:blip>
          <a:stretch>
            <a:fillRect/>
          </a:stretch>
        </p:blipFill>
        <p:spPr>
          <a:xfrm>
            <a:off x="5343673" y="1262075"/>
            <a:ext cx="504525" cy="504550"/>
          </a:xfrm>
          <a:prstGeom prst="rect">
            <a:avLst/>
          </a:prstGeom>
          <a:noFill/>
          <a:ln>
            <a:noFill/>
          </a:ln>
        </p:spPr>
      </p:pic>
      <p:pic>
        <p:nvPicPr>
          <p:cNvPr id="123" name="Google Shape;123;p17"/>
          <p:cNvPicPr preferRelativeResize="0"/>
          <p:nvPr/>
        </p:nvPicPr>
        <p:blipFill>
          <a:blip r:embed="rId4">
            <a:alphaModFix/>
          </a:blip>
          <a:stretch>
            <a:fillRect/>
          </a:stretch>
        </p:blipFill>
        <p:spPr>
          <a:xfrm>
            <a:off x="3413083" y="2668069"/>
            <a:ext cx="2317824" cy="1550075"/>
          </a:xfrm>
          <a:prstGeom prst="rect">
            <a:avLst/>
          </a:prstGeom>
          <a:noFill/>
          <a:ln>
            <a:noFill/>
          </a:ln>
        </p:spPr>
      </p:pic>
      <p:pic>
        <p:nvPicPr>
          <p:cNvPr id="124" name="Google Shape;124;p17"/>
          <p:cNvPicPr preferRelativeResize="0"/>
          <p:nvPr/>
        </p:nvPicPr>
        <p:blipFill>
          <a:blip r:embed="rId5">
            <a:alphaModFix/>
          </a:blip>
          <a:stretch>
            <a:fillRect/>
          </a:stretch>
        </p:blipFill>
        <p:spPr>
          <a:xfrm>
            <a:off x="2217600" y="1262087"/>
            <a:ext cx="550225" cy="550225"/>
          </a:xfrm>
          <a:prstGeom prst="rect">
            <a:avLst/>
          </a:prstGeom>
          <a:noFill/>
          <a:ln>
            <a:noFill/>
          </a:ln>
        </p:spPr>
      </p:pic>
      <p:pic>
        <p:nvPicPr>
          <p:cNvPr id="125" name="Google Shape;125;p17"/>
          <p:cNvPicPr preferRelativeResize="0"/>
          <p:nvPr/>
        </p:nvPicPr>
        <p:blipFill>
          <a:blip r:embed="rId6">
            <a:alphaModFix/>
          </a:blip>
          <a:stretch>
            <a:fillRect/>
          </a:stretch>
        </p:blipFill>
        <p:spPr>
          <a:xfrm>
            <a:off x="396950" y="2408675"/>
            <a:ext cx="2406100" cy="2457649"/>
          </a:xfrm>
          <a:prstGeom prst="rect">
            <a:avLst/>
          </a:prstGeom>
          <a:noFill/>
          <a:ln>
            <a:noFill/>
          </a:ln>
        </p:spPr>
      </p:pic>
      <p:pic>
        <p:nvPicPr>
          <p:cNvPr id="126" name="Google Shape;126;p17"/>
          <p:cNvPicPr preferRelativeResize="0"/>
          <p:nvPr/>
        </p:nvPicPr>
        <p:blipFill>
          <a:blip r:embed="rId7">
            <a:alphaModFix/>
          </a:blip>
          <a:stretch>
            <a:fillRect/>
          </a:stretch>
        </p:blipFill>
        <p:spPr>
          <a:xfrm>
            <a:off x="8358675" y="4438266"/>
            <a:ext cx="550224" cy="603183"/>
          </a:xfrm>
          <a:prstGeom prst="rect">
            <a:avLst/>
          </a:prstGeom>
          <a:noFill/>
          <a:ln>
            <a:noFill/>
          </a:ln>
        </p:spPr>
      </p:pic>
      <p:sp>
        <p:nvSpPr>
          <p:cNvPr id="127" name="Google Shape;127;p17"/>
          <p:cNvSpPr txBox="1"/>
          <p:nvPr>
            <p:ph idx="2" type="body"/>
          </p:nvPr>
        </p:nvSpPr>
        <p:spPr>
          <a:xfrm>
            <a:off x="6303750" y="1152475"/>
            <a:ext cx="1974000" cy="1691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chemeClr val="dk2"/>
              </a:buClr>
              <a:buSzPts val="1100"/>
              <a:buFont typeface="Arial"/>
              <a:buNone/>
            </a:pPr>
            <a:r>
              <a:rPr b="1" lang="pt-PT">
                <a:solidFill>
                  <a:schemeClr val="dk2"/>
                </a:solidFill>
              </a:rPr>
              <a:t>Matplotlib - </a:t>
            </a:r>
            <a:r>
              <a:rPr lang="pt-PT">
                <a:solidFill>
                  <a:schemeClr val="dk2"/>
                </a:solidFill>
              </a:rPr>
              <a:t>python library for creation and visualization of plots and graphs</a:t>
            </a:r>
            <a:endParaRPr>
              <a:solidFill>
                <a:schemeClr val="dk2"/>
              </a:solidFill>
            </a:endParaRPr>
          </a:p>
        </p:txBody>
      </p:sp>
      <p:pic>
        <p:nvPicPr>
          <p:cNvPr id="128" name="Google Shape;128;p17"/>
          <p:cNvPicPr preferRelativeResize="0"/>
          <p:nvPr/>
        </p:nvPicPr>
        <p:blipFill>
          <a:blip r:embed="rId8">
            <a:alphaModFix/>
          </a:blip>
          <a:stretch>
            <a:fillRect/>
          </a:stretch>
        </p:blipFill>
        <p:spPr>
          <a:xfrm>
            <a:off x="8282450" y="1251125"/>
            <a:ext cx="504525" cy="504525"/>
          </a:xfrm>
          <a:prstGeom prst="rect">
            <a:avLst/>
          </a:prstGeom>
          <a:noFill/>
          <a:ln>
            <a:noFill/>
          </a:ln>
        </p:spPr>
      </p:pic>
      <p:pic>
        <p:nvPicPr>
          <p:cNvPr id="129" name="Google Shape;129;p17"/>
          <p:cNvPicPr preferRelativeResize="0"/>
          <p:nvPr/>
        </p:nvPicPr>
        <p:blipFill>
          <a:blip r:embed="rId9">
            <a:alphaModFix/>
          </a:blip>
          <a:stretch>
            <a:fillRect/>
          </a:stretch>
        </p:blipFill>
        <p:spPr>
          <a:xfrm>
            <a:off x="6303750" y="2498250"/>
            <a:ext cx="2483225" cy="18385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8"/>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PT"/>
              <a:t>BPR Function</a:t>
            </a:r>
            <a:endParaRPr/>
          </a:p>
        </p:txBody>
      </p:sp>
      <p:sp>
        <p:nvSpPr>
          <p:cNvPr id="135" name="Google Shape;135;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pt-PT">
                <a:solidFill>
                  <a:schemeClr val="dk2"/>
                </a:solidFill>
              </a:rPr>
              <a:t>Our project </a:t>
            </a:r>
            <a:r>
              <a:rPr lang="pt-PT" u="sng">
                <a:solidFill>
                  <a:schemeClr val="dk2"/>
                </a:solidFill>
              </a:rPr>
              <a:t>does not require data collection</a:t>
            </a:r>
            <a:r>
              <a:rPr lang="pt-PT">
                <a:solidFill>
                  <a:schemeClr val="dk2"/>
                </a:solidFill>
              </a:rPr>
              <a:t>, as the data can be modelled itself. We can simulate the behaviour of a traffic network and </a:t>
            </a:r>
            <a:r>
              <a:rPr lang="pt-PT" u="sng">
                <a:solidFill>
                  <a:schemeClr val="dk2"/>
                </a:solidFill>
              </a:rPr>
              <a:t>model the travel time </a:t>
            </a:r>
            <a:r>
              <a:rPr lang="pt-PT">
                <a:solidFill>
                  <a:schemeClr val="dk2"/>
                </a:solidFill>
              </a:rPr>
              <a:t>in accordance to the </a:t>
            </a:r>
            <a:r>
              <a:rPr lang="pt-PT" u="sng">
                <a:solidFill>
                  <a:schemeClr val="dk2"/>
                </a:solidFill>
              </a:rPr>
              <a:t>capacity</a:t>
            </a:r>
            <a:r>
              <a:rPr lang="pt-PT">
                <a:solidFill>
                  <a:schemeClr val="dk2"/>
                </a:solidFill>
              </a:rPr>
              <a:t> and current </a:t>
            </a:r>
            <a:r>
              <a:rPr lang="pt-PT" u="sng">
                <a:solidFill>
                  <a:schemeClr val="dk2"/>
                </a:solidFill>
              </a:rPr>
              <a:t>volume</a:t>
            </a:r>
            <a:r>
              <a:rPr lang="pt-PT">
                <a:solidFill>
                  <a:schemeClr val="dk2"/>
                </a:solidFill>
              </a:rPr>
              <a:t> of a given route using a </a:t>
            </a:r>
            <a:r>
              <a:rPr b="1" lang="pt-PT">
                <a:solidFill>
                  <a:schemeClr val="dk2"/>
                </a:solidFill>
              </a:rPr>
              <a:t>BPR (Bureau of Public Roads) function</a:t>
            </a:r>
            <a:r>
              <a:rPr lang="pt-PT">
                <a:solidFill>
                  <a:schemeClr val="dk2"/>
                </a:solidFill>
              </a:rPr>
              <a:t>.</a:t>
            </a:r>
            <a:endParaRPr>
              <a:solidFill>
                <a:schemeClr val="dk2"/>
              </a:solidFill>
            </a:endParaRPr>
          </a:p>
          <a:p>
            <a:pPr indent="0" lvl="0" marL="0" rtl="0" algn="l">
              <a:spcBef>
                <a:spcPts val="1200"/>
              </a:spcBef>
              <a:spcAft>
                <a:spcPts val="0"/>
              </a:spcAft>
              <a:buNone/>
            </a:pPr>
            <a:r>
              <a:t/>
            </a:r>
            <a:endParaRPr>
              <a:solidFill>
                <a:schemeClr val="dk2"/>
              </a:solidFill>
            </a:endParaRPr>
          </a:p>
          <a:p>
            <a:pPr indent="0" lvl="0" marL="0" rtl="0" algn="l">
              <a:spcBef>
                <a:spcPts val="1200"/>
              </a:spcBef>
              <a:spcAft>
                <a:spcPts val="1200"/>
              </a:spcAft>
              <a:buNone/>
            </a:pPr>
            <a:r>
              <a:t/>
            </a:r>
            <a:endParaRPr>
              <a:solidFill>
                <a:schemeClr val="dk2"/>
              </a:solidFill>
            </a:endParaRPr>
          </a:p>
        </p:txBody>
      </p:sp>
      <p:sp>
        <p:nvSpPr>
          <p:cNvPr id="136" name="Google Shape;136;p18"/>
          <p:cNvSpPr txBox="1"/>
          <p:nvPr/>
        </p:nvSpPr>
        <p:spPr>
          <a:xfrm>
            <a:off x="4790225" y="2445275"/>
            <a:ext cx="3157800" cy="15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2300">
                <a:solidFill>
                  <a:schemeClr val="dk2"/>
                </a:solidFill>
                <a:latin typeface="Spectral"/>
                <a:ea typeface="Spectral"/>
                <a:cs typeface="Spectral"/>
                <a:sym typeface="Spectral"/>
              </a:rPr>
              <a:t>Tₐ = T₀ * (1 + ɑ * (V/C)ᵝ)</a:t>
            </a:r>
            <a:endParaRPr sz="2300">
              <a:solidFill>
                <a:schemeClr val="dk2"/>
              </a:solidFill>
              <a:latin typeface="Spectral"/>
              <a:ea typeface="Spectral"/>
              <a:cs typeface="Spectral"/>
              <a:sym typeface="Spectral"/>
            </a:endParaRPr>
          </a:p>
          <a:p>
            <a:pPr indent="-323850" lvl="0" marL="457200" rtl="0" algn="l">
              <a:lnSpc>
                <a:spcPct val="115000"/>
              </a:lnSpc>
              <a:spcBef>
                <a:spcPts val="0"/>
              </a:spcBef>
              <a:spcAft>
                <a:spcPts val="0"/>
              </a:spcAft>
              <a:buClr>
                <a:schemeClr val="dk2"/>
              </a:buClr>
              <a:buSzPts val="1500"/>
              <a:buFont typeface="Source Sans Pro"/>
              <a:buChar char="-"/>
            </a:pPr>
            <a:r>
              <a:rPr lang="pt-PT" sz="1500">
                <a:solidFill>
                  <a:schemeClr val="dk2"/>
                </a:solidFill>
                <a:latin typeface="Spectral"/>
                <a:ea typeface="Spectral"/>
                <a:cs typeface="Spectral"/>
                <a:sym typeface="Spectral"/>
              </a:rPr>
              <a:t>Tₐ: time for travel</a:t>
            </a:r>
            <a:endParaRPr sz="1500">
              <a:solidFill>
                <a:schemeClr val="dk2"/>
              </a:solidFill>
              <a:latin typeface="Spectral"/>
              <a:ea typeface="Spectral"/>
              <a:cs typeface="Spectral"/>
              <a:sym typeface="Spectral"/>
            </a:endParaRPr>
          </a:p>
          <a:p>
            <a:pPr indent="-323850" lvl="0" marL="457200" rtl="0" algn="l">
              <a:spcBef>
                <a:spcPts val="0"/>
              </a:spcBef>
              <a:spcAft>
                <a:spcPts val="0"/>
              </a:spcAft>
              <a:buClr>
                <a:schemeClr val="dk2"/>
              </a:buClr>
              <a:buSzPts val="1500"/>
              <a:buFont typeface="Source Sans Pro"/>
              <a:buChar char="-"/>
            </a:pPr>
            <a:r>
              <a:rPr lang="pt-PT" sz="1500">
                <a:solidFill>
                  <a:schemeClr val="dk2"/>
                </a:solidFill>
                <a:latin typeface="Spectral"/>
                <a:ea typeface="Spectral"/>
                <a:cs typeface="Spectral"/>
                <a:sym typeface="Spectral"/>
              </a:rPr>
              <a:t>T₀: travel time without traffic</a:t>
            </a:r>
            <a:endParaRPr sz="1500">
              <a:solidFill>
                <a:schemeClr val="dk2"/>
              </a:solidFill>
              <a:latin typeface="Spectral"/>
              <a:ea typeface="Spectral"/>
              <a:cs typeface="Spectral"/>
              <a:sym typeface="Spectral"/>
            </a:endParaRPr>
          </a:p>
          <a:p>
            <a:pPr indent="-323850" lvl="0" marL="457200" rtl="0" algn="l">
              <a:spcBef>
                <a:spcPts val="0"/>
              </a:spcBef>
              <a:spcAft>
                <a:spcPts val="0"/>
              </a:spcAft>
              <a:buClr>
                <a:schemeClr val="dk2"/>
              </a:buClr>
              <a:buSzPts val="1500"/>
              <a:buFont typeface="Source Sans Pro"/>
              <a:buChar char="-"/>
            </a:pPr>
            <a:r>
              <a:rPr lang="pt-PT" sz="1500">
                <a:solidFill>
                  <a:schemeClr val="dk2"/>
                </a:solidFill>
                <a:latin typeface="Spectral"/>
                <a:ea typeface="Spectral"/>
                <a:cs typeface="Spectral"/>
                <a:sym typeface="Spectral"/>
              </a:rPr>
              <a:t>V: volume</a:t>
            </a:r>
            <a:endParaRPr sz="1500">
              <a:solidFill>
                <a:schemeClr val="dk2"/>
              </a:solidFill>
              <a:latin typeface="Spectral"/>
              <a:ea typeface="Spectral"/>
              <a:cs typeface="Spectral"/>
              <a:sym typeface="Spectral"/>
            </a:endParaRPr>
          </a:p>
          <a:p>
            <a:pPr indent="-323850" lvl="0" marL="457200" rtl="0" algn="l">
              <a:spcBef>
                <a:spcPts val="0"/>
              </a:spcBef>
              <a:spcAft>
                <a:spcPts val="0"/>
              </a:spcAft>
              <a:buClr>
                <a:schemeClr val="dk2"/>
              </a:buClr>
              <a:buSzPts val="1500"/>
              <a:buFont typeface="Source Sans Pro"/>
              <a:buChar char="-"/>
            </a:pPr>
            <a:r>
              <a:rPr lang="pt-PT" sz="1500">
                <a:solidFill>
                  <a:schemeClr val="dk2"/>
                </a:solidFill>
                <a:latin typeface="Spectral"/>
                <a:ea typeface="Spectral"/>
                <a:cs typeface="Spectral"/>
                <a:sym typeface="Spectral"/>
              </a:rPr>
              <a:t>C: capacity</a:t>
            </a:r>
            <a:endParaRPr sz="2000">
              <a:solidFill>
                <a:schemeClr val="dk2"/>
              </a:solidFill>
              <a:latin typeface="Spectral"/>
              <a:ea typeface="Spectral"/>
              <a:cs typeface="Spectral"/>
              <a:sym typeface="Spectral"/>
            </a:endParaRPr>
          </a:p>
          <a:p>
            <a:pPr indent="0" lvl="0" marL="0" rtl="0" algn="l">
              <a:spcBef>
                <a:spcPts val="0"/>
              </a:spcBef>
              <a:spcAft>
                <a:spcPts val="0"/>
              </a:spcAft>
              <a:buNone/>
            </a:pPr>
            <a:r>
              <a:t/>
            </a:r>
            <a:endParaRPr sz="2300">
              <a:solidFill>
                <a:schemeClr val="dk2"/>
              </a:solidFill>
              <a:latin typeface="Spectral"/>
              <a:ea typeface="Spectral"/>
              <a:cs typeface="Spectral"/>
              <a:sym typeface="Spectral"/>
            </a:endParaRPr>
          </a:p>
        </p:txBody>
      </p:sp>
      <p:sp>
        <p:nvSpPr>
          <p:cNvPr id="137" name="Google Shape;137;p18"/>
          <p:cNvSpPr txBox="1"/>
          <p:nvPr/>
        </p:nvSpPr>
        <p:spPr>
          <a:xfrm>
            <a:off x="6478150" y="4191125"/>
            <a:ext cx="893700" cy="4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1800" u="sng">
                <a:solidFill>
                  <a:schemeClr val="dk2"/>
                </a:solidFill>
                <a:latin typeface="Source Sans Pro"/>
                <a:ea typeface="Source Sans Pro"/>
                <a:cs typeface="Source Sans Pro"/>
                <a:sym typeface="Source Sans Pro"/>
              </a:rPr>
              <a:t>Tuned</a:t>
            </a:r>
            <a:endParaRPr sz="1800" u="sng">
              <a:solidFill>
                <a:schemeClr val="dk2"/>
              </a:solidFill>
              <a:latin typeface="Source Sans Pro"/>
              <a:ea typeface="Source Sans Pro"/>
              <a:cs typeface="Source Sans Pro"/>
              <a:sym typeface="Source Sans Pro"/>
            </a:endParaRPr>
          </a:p>
        </p:txBody>
      </p:sp>
      <p:sp>
        <p:nvSpPr>
          <p:cNvPr id="138" name="Google Shape;138;p18"/>
          <p:cNvSpPr/>
          <p:nvPr/>
        </p:nvSpPr>
        <p:spPr>
          <a:xfrm>
            <a:off x="7506850" y="2563525"/>
            <a:ext cx="177000" cy="219300"/>
          </a:xfrm>
          <a:prstGeom prst="ellipse">
            <a:avLst/>
          </a:prstGeom>
          <a:no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B5394"/>
              </a:solidFill>
              <a:latin typeface="Source Sans Pro"/>
              <a:ea typeface="Source Sans Pro"/>
              <a:cs typeface="Source Sans Pro"/>
              <a:sym typeface="Source Sans Pro"/>
            </a:endParaRPr>
          </a:p>
        </p:txBody>
      </p:sp>
      <p:sp>
        <p:nvSpPr>
          <p:cNvPr id="139" name="Google Shape;139;p18"/>
          <p:cNvSpPr/>
          <p:nvPr/>
        </p:nvSpPr>
        <p:spPr>
          <a:xfrm>
            <a:off x="6478150" y="2631600"/>
            <a:ext cx="227700" cy="219300"/>
          </a:xfrm>
          <a:prstGeom prst="ellipse">
            <a:avLst/>
          </a:prstGeom>
          <a:noFill/>
          <a:ln cap="flat" cmpd="sng" w="9525">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0B5394"/>
              </a:solidFill>
              <a:latin typeface="Source Sans Pro"/>
              <a:ea typeface="Source Sans Pro"/>
              <a:cs typeface="Source Sans Pro"/>
              <a:sym typeface="Source Sans Pro"/>
            </a:endParaRPr>
          </a:p>
        </p:txBody>
      </p:sp>
      <p:cxnSp>
        <p:nvCxnSpPr>
          <p:cNvPr id="140" name="Google Shape;140;p18"/>
          <p:cNvCxnSpPr>
            <a:stCxn id="138" idx="7"/>
            <a:endCxn id="137" idx="3"/>
          </p:cNvCxnSpPr>
          <p:nvPr/>
        </p:nvCxnSpPr>
        <p:spPr>
          <a:xfrm rot="5400000">
            <a:off x="6601179" y="3366191"/>
            <a:ext cx="1827300" cy="286200"/>
          </a:xfrm>
          <a:prstGeom prst="bentConnector4">
            <a:avLst>
              <a:gd fmla="val -14789" name="adj1"/>
              <a:gd fmla="val -97465" name="adj2"/>
            </a:avLst>
          </a:prstGeom>
          <a:noFill/>
          <a:ln cap="flat" cmpd="sng" w="9525">
            <a:solidFill>
              <a:schemeClr val="dk2"/>
            </a:solidFill>
            <a:prstDash val="solid"/>
            <a:round/>
            <a:headEnd len="med" w="med" type="none"/>
            <a:tailEnd len="med" w="med" type="none"/>
          </a:ln>
        </p:spPr>
      </p:cxnSp>
      <p:cxnSp>
        <p:nvCxnSpPr>
          <p:cNvPr id="141" name="Google Shape;141;p18"/>
          <p:cNvCxnSpPr>
            <a:stCxn id="139" idx="0"/>
            <a:endCxn id="137" idx="1"/>
          </p:cNvCxnSpPr>
          <p:nvPr/>
        </p:nvCxnSpPr>
        <p:spPr>
          <a:xfrm rot="5400000">
            <a:off x="5639350" y="3470250"/>
            <a:ext cx="1791300" cy="114000"/>
          </a:xfrm>
          <a:prstGeom prst="bentConnector4">
            <a:avLst>
              <a:gd fmla="val -13293" name="adj1"/>
              <a:gd fmla="val 1556974" name="adj2"/>
            </a:avLst>
          </a:prstGeom>
          <a:noFill/>
          <a:ln cap="flat" cmpd="sng" w="9525">
            <a:solidFill>
              <a:schemeClr val="dk2"/>
            </a:solidFill>
            <a:prstDash val="solid"/>
            <a:round/>
            <a:headEnd len="med" w="med" type="none"/>
            <a:tailEnd len="med" w="med" type="none"/>
          </a:ln>
        </p:spPr>
      </p:cxnSp>
      <p:sp>
        <p:nvSpPr>
          <p:cNvPr id="142" name="Google Shape;142;p18"/>
          <p:cNvSpPr txBox="1"/>
          <p:nvPr>
            <p:ph idx="1" type="body"/>
          </p:nvPr>
        </p:nvSpPr>
        <p:spPr>
          <a:xfrm>
            <a:off x="311700" y="2571750"/>
            <a:ext cx="3999900" cy="2185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pt-PT">
                <a:solidFill>
                  <a:schemeClr val="dk2"/>
                </a:solidFill>
              </a:rPr>
              <a:t>The only Data Collection necessary is the one associated with </a:t>
            </a:r>
            <a:r>
              <a:rPr lang="pt-PT">
                <a:solidFill>
                  <a:schemeClr val="dk2"/>
                </a:solidFill>
              </a:rPr>
              <a:t>minimally</a:t>
            </a:r>
            <a:r>
              <a:rPr lang="pt-PT">
                <a:solidFill>
                  <a:schemeClr val="dk2"/>
                </a:solidFill>
              </a:rPr>
              <a:t> realistic </a:t>
            </a:r>
            <a:r>
              <a:rPr lang="pt-PT" u="sng">
                <a:solidFill>
                  <a:schemeClr val="dk2"/>
                </a:solidFill>
              </a:rPr>
              <a:t>Volume</a:t>
            </a:r>
            <a:r>
              <a:rPr lang="pt-PT">
                <a:solidFill>
                  <a:schemeClr val="dk2"/>
                </a:solidFill>
              </a:rPr>
              <a:t> and </a:t>
            </a:r>
            <a:r>
              <a:rPr lang="pt-PT" u="sng">
                <a:solidFill>
                  <a:schemeClr val="dk2"/>
                </a:solidFill>
              </a:rPr>
              <a:t>Capacity</a:t>
            </a:r>
            <a:r>
              <a:rPr lang="pt-PT">
                <a:solidFill>
                  <a:schemeClr val="dk2"/>
                </a:solidFill>
              </a:rPr>
              <a:t> values.</a:t>
            </a:r>
            <a:endParaRPr>
              <a:solidFill>
                <a:schemeClr val="dk2"/>
              </a:solidFill>
            </a:endParaRPr>
          </a:p>
        </p:txBody>
      </p:sp>
      <p:sp>
        <p:nvSpPr>
          <p:cNvPr id="143" name="Google Shape;143;p18"/>
          <p:cNvSpPr txBox="1"/>
          <p:nvPr/>
        </p:nvSpPr>
        <p:spPr>
          <a:xfrm>
            <a:off x="1761250" y="3811025"/>
            <a:ext cx="1490400" cy="84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2300">
                <a:solidFill>
                  <a:schemeClr val="dk1"/>
                </a:solidFill>
                <a:latin typeface="Spectral"/>
                <a:ea typeface="Spectral"/>
                <a:cs typeface="Spectral"/>
                <a:sym typeface="Spectral"/>
              </a:rPr>
              <a:t>ɑ = 0.15</a:t>
            </a:r>
            <a:endParaRPr sz="2300">
              <a:solidFill>
                <a:schemeClr val="dk1"/>
              </a:solidFill>
              <a:latin typeface="Spectral"/>
              <a:ea typeface="Spectral"/>
              <a:cs typeface="Spectral"/>
              <a:sym typeface="Spectral"/>
            </a:endParaRPr>
          </a:p>
          <a:p>
            <a:pPr indent="0" lvl="0" marL="0" rtl="0" algn="l">
              <a:spcBef>
                <a:spcPts val="0"/>
              </a:spcBef>
              <a:spcAft>
                <a:spcPts val="0"/>
              </a:spcAft>
              <a:buNone/>
            </a:pPr>
            <a:r>
              <a:rPr lang="pt-PT" sz="2300">
                <a:solidFill>
                  <a:schemeClr val="dk1"/>
                </a:solidFill>
                <a:latin typeface="Spectral"/>
                <a:ea typeface="Spectral"/>
                <a:cs typeface="Spectral"/>
                <a:sym typeface="Spectral"/>
              </a:rPr>
              <a:t>β = 4.0</a:t>
            </a:r>
            <a:endParaRPr sz="2300">
              <a:solidFill>
                <a:schemeClr val="dk1"/>
              </a:solidFill>
              <a:latin typeface="Spectral"/>
              <a:ea typeface="Spectral"/>
              <a:cs typeface="Spectral"/>
              <a:sym typeface="Spectral"/>
            </a:endParaRPr>
          </a:p>
        </p:txBody>
      </p:sp>
      <p:sp>
        <p:nvSpPr>
          <p:cNvPr id="144" name="Google Shape;144;p18"/>
          <p:cNvSpPr txBox="1"/>
          <p:nvPr/>
        </p:nvSpPr>
        <p:spPr>
          <a:xfrm>
            <a:off x="996850" y="4568875"/>
            <a:ext cx="2882700" cy="46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900">
                <a:solidFill>
                  <a:srgbClr val="222222"/>
                </a:solidFill>
                <a:highlight>
                  <a:srgbClr val="FFFFFF"/>
                </a:highlight>
              </a:rPr>
              <a:t>Gore, Arkatkar, Joshi &amp; Antoniou (2023). Modified Bureau of Public Roads</a:t>
            </a:r>
            <a:r>
              <a:rPr lang="pt-PT" sz="900">
                <a:solidFill>
                  <a:srgbClr val="222222"/>
                </a:solidFill>
                <a:highlight>
                  <a:srgbClr val="FFFFFF"/>
                </a:highlight>
              </a:rPr>
              <a:t> Link Function.</a:t>
            </a:r>
            <a:endParaRPr sz="1300">
              <a:solidFill>
                <a:schemeClr val="lt2"/>
              </a:solidFill>
              <a:latin typeface="Source Sans Pro"/>
              <a:ea typeface="Source Sans Pro"/>
              <a:cs typeface="Source Sans Pro"/>
              <a:sym typeface="Source Sans Pro"/>
            </a:endParaRPr>
          </a:p>
        </p:txBody>
      </p:sp>
      <p:cxnSp>
        <p:nvCxnSpPr>
          <p:cNvPr id="145" name="Google Shape;145;p18"/>
          <p:cNvCxnSpPr/>
          <p:nvPr/>
        </p:nvCxnSpPr>
        <p:spPr>
          <a:xfrm rot="10800000">
            <a:off x="3010750" y="4484488"/>
            <a:ext cx="3467400" cy="22800"/>
          </a:xfrm>
          <a:prstGeom prst="straightConnector1">
            <a:avLst/>
          </a:prstGeom>
          <a:noFill/>
          <a:ln cap="flat" cmpd="sng" w="28575">
            <a:solidFill>
              <a:schemeClr val="dk1"/>
            </a:solidFill>
            <a:prstDash val="solid"/>
            <a:round/>
            <a:headEnd len="med" w="med" type="none"/>
            <a:tailEnd len="med" w="med" type="stealth"/>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3"/>
                                        </p:tgtEl>
                                        <p:attrNameLst>
                                          <p:attrName>style.visibility</p:attrName>
                                        </p:attrNameLst>
                                      </p:cBhvr>
                                      <p:to>
                                        <p:strVal val="visible"/>
                                      </p:to>
                                    </p:set>
                                    <p:animEffect filter="fade" transition="in">
                                      <p:cBhvr>
                                        <p:cTn dur="1000"/>
                                        <p:tgtEl>
                                          <p:spTgt spid="143"/>
                                        </p:tgtEl>
                                      </p:cBhvr>
                                    </p:animEffect>
                                  </p:childTnLst>
                                </p:cTn>
                              </p:par>
                              <p:par>
                                <p:cTn fill="hold" nodeType="withEffect" presetClass="entr" presetID="10" presetSubtype="0">
                                  <p:stCondLst>
                                    <p:cond delay="0"/>
                                  </p:stCondLst>
                                  <p:childTnLst>
                                    <p:set>
                                      <p:cBhvr>
                                        <p:cTn dur="1" fill="hold">
                                          <p:stCondLst>
                                            <p:cond delay="0"/>
                                          </p:stCondLst>
                                        </p:cTn>
                                        <p:tgtEl>
                                          <p:spTgt spid="145"/>
                                        </p:tgtEl>
                                        <p:attrNameLst>
                                          <p:attrName>style.visibility</p:attrName>
                                        </p:attrNameLst>
                                      </p:cBhvr>
                                      <p:to>
                                        <p:strVal val="visible"/>
                                      </p:to>
                                    </p:set>
                                    <p:animEffect filter="fade" transition="in">
                                      <p:cBhvr>
                                        <p:cTn dur="1000"/>
                                        <p:tgtEl>
                                          <p:spTgt spid="145"/>
                                        </p:tgtEl>
                                      </p:cBhvr>
                                    </p:animEffect>
                                  </p:childTnLst>
                                </p:cTn>
                              </p:par>
                              <p:par>
                                <p:cTn fill="hold" nodeType="with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9"/>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PT"/>
              <a:t>Models</a:t>
            </a:r>
            <a:endParaRPr/>
          </a:p>
        </p:txBody>
      </p:sp>
      <p:sp>
        <p:nvSpPr>
          <p:cNvPr id="151" name="Google Shape;151;p19"/>
          <p:cNvSpPr txBox="1"/>
          <p:nvPr>
            <p:ph idx="2" type="body"/>
          </p:nvPr>
        </p:nvSpPr>
        <p:spPr>
          <a:xfrm>
            <a:off x="4832400" y="1173800"/>
            <a:ext cx="3999900" cy="381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pt-PT" sz="1800">
                <a:solidFill>
                  <a:schemeClr val="dk2"/>
                </a:solidFill>
              </a:rPr>
              <a:t>Endogenous Variables:</a:t>
            </a:r>
            <a:endParaRPr b="1" sz="1800">
              <a:solidFill>
                <a:schemeClr val="dk2"/>
              </a:solidFill>
            </a:endParaRPr>
          </a:p>
          <a:p>
            <a:pPr indent="-342900" lvl="0" marL="457200" rtl="0" algn="l">
              <a:spcBef>
                <a:spcPts val="1200"/>
              </a:spcBef>
              <a:spcAft>
                <a:spcPts val="0"/>
              </a:spcAft>
              <a:buClr>
                <a:schemeClr val="dk2"/>
              </a:buClr>
              <a:buSzPts val="1800"/>
              <a:buChar char="-"/>
            </a:pPr>
            <a:r>
              <a:rPr lang="pt-PT" sz="1800">
                <a:solidFill>
                  <a:schemeClr val="dk2"/>
                </a:solidFill>
              </a:rPr>
              <a:t>Average Travel Efficiency at 200</a:t>
            </a:r>
            <a:endParaRPr sz="1800">
              <a:solidFill>
                <a:schemeClr val="dk2"/>
              </a:solidFill>
            </a:endParaRPr>
          </a:p>
          <a:p>
            <a:pPr indent="-342900" lvl="0" marL="457200" rtl="0" algn="l">
              <a:spcBef>
                <a:spcPts val="0"/>
              </a:spcBef>
              <a:spcAft>
                <a:spcPts val="0"/>
              </a:spcAft>
              <a:buClr>
                <a:schemeClr val="dk2"/>
              </a:buClr>
              <a:buSzPts val="1800"/>
              <a:buChar char="-"/>
            </a:pPr>
            <a:r>
              <a:rPr lang="pt-PT" sz="1800">
                <a:solidFill>
                  <a:schemeClr val="dk2"/>
                </a:solidFill>
              </a:rPr>
              <a:t>Average Travel Time at 200</a:t>
            </a:r>
            <a:endParaRPr sz="1800">
              <a:solidFill>
                <a:schemeClr val="dk2"/>
              </a:solidFill>
            </a:endParaRPr>
          </a:p>
          <a:p>
            <a:pPr indent="-342900" lvl="0" marL="457200" rtl="0" algn="l">
              <a:spcBef>
                <a:spcPts val="0"/>
              </a:spcBef>
              <a:spcAft>
                <a:spcPts val="0"/>
              </a:spcAft>
              <a:buClr>
                <a:schemeClr val="dk2"/>
              </a:buClr>
              <a:buSzPts val="1800"/>
              <a:buChar char="-"/>
            </a:pPr>
            <a:r>
              <a:rPr lang="pt-PT" sz="1800">
                <a:solidFill>
                  <a:schemeClr val="dk2"/>
                </a:solidFill>
              </a:rPr>
              <a:t>Max Volume to Capacity Ratio at 200</a:t>
            </a:r>
            <a:endParaRPr sz="1800">
              <a:solidFill>
                <a:schemeClr val="dk2"/>
              </a:solidFill>
            </a:endParaRPr>
          </a:p>
          <a:p>
            <a:pPr indent="-342900" lvl="0" marL="457200" rtl="0" algn="l">
              <a:spcBef>
                <a:spcPts val="0"/>
              </a:spcBef>
              <a:spcAft>
                <a:spcPts val="0"/>
              </a:spcAft>
              <a:buClr>
                <a:schemeClr val="dk2"/>
              </a:buClr>
              <a:buSzPts val="1800"/>
              <a:buChar char="-"/>
            </a:pPr>
            <a:r>
              <a:rPr lang="pt-PT" sz="1800">
                <a:solidFill>
                  <a:schemeClr val="dk2"/>
                </a:solidFill>
              </a:rPr>
              <a:t>Steps until 200</a:t>
            </a:r>
            <a:endParaRPr sz="1800">
              <a:solidFill>
                <a:schemeClr val="dk2"/>
              </a:solidFill>
            </a:endParaRPr>
          </a:p>
          <a:p>
            <a:pPr indent="0" lvl="0" marL="0" rtl="0" algn="l">
              <a:spcBef>
                <a:spcPts val="1200"/>
              </a:spcBef>
              <a:spcAft>
                <a:spcPts val="0"/>
              </a:spcAft>
              <a:buNone/>
            </a:pPr>
            <a:r>
              <a:rPr b="1" lang="pt-PT" sz="1800">
                <a:solidFill>
                  <a:schemeClr val="dk2"/>
                </a:solidFill>
              </a:rPr>
              <a:t>Other details:</a:t>
            </a:r>
            <a:endParaRPr b="1" sz="1800">
              <a:solidFill>
                <a:schemeClr val="dk2"/>
              </a:solidFill>
            </a:endParaRPr>
          </a:p>
          <a:p>
            <a:pPr indent="-342900" lvl="0" marL="457200" rtl="0" algn="l">
              <a:spcBef>
                <a:spcPts val="1200"/>
              </a:spcBef>
              <a:spcAft>
                <a:spcPts val="0"/>
              </a:spcAft>
              <a:buClr>
                <a:schemeClr val="dk2"/>
              </a:buClr>
              <a:buSzPts val="1800"/>
              <a:buChar char="-"/>
            </a:pPr>
            <a:r>
              <a:rPr lang="pt-PT" sz="1800" u="sng">
                <a:solidFill>
                  <a:schemeClr val="dk2"/>
                </a:solidFill>
              </a:rPr>
              <a:t>Discrete simulation:</a:t>
            </a:r>
            <a:r>
              <a:rPr lang="pt-PT" sz="1800">
                <a:solidFill>
                  <a:schemeClr val="dk2"/>
                </a:solidFill>
              </a:rPr>
              <a:t> one time step is roughly equivalent to 1 minute</a:t>
            </a:r>
            <a:endParaRPr sz="1800">
              <a:solidFill>
                <a:schemeClr val="dk2"/>
              </a:solidFill>
            </a:endParaRPr>
          </a:p>
          <a:p>
            <a:pPr indent="-342900" lvl="0" marL="457200" rtl="0" algn="l">
              <a:spcBef>
                <a:spcPts val="0"/>
              </a:spcBef>
              <a:spcAft>
                <a:spcPts val="0"/>
              </a:spcAft>
              <a:buClr>
                <a:schemeClr val="dk2"/>
              </a:buClr>
              <a:buSzPts val="1800"/>
              <a:buChar char="-"/>
            </a:pPr>
            <a:r>
              <a:rPr lang="pt-PT" sz="1800" u="sng">
                <a:solidFill>
                  <a:schemeClr val="dk2"/>
                </a:solidFill>
              </a:rPr>
              <a:t>Agent-based:</a:t>
            </a:r>
            <a:r>
              <a:rPr lang="pt-PT" sz="1800">
                <a:solidFill>
                  <a:schemeClr val="dk2"/>
                </a:solidFill>
              </a:rPr>
              <a:t> vehicles are agents</a:t>
            </a:r>
            <a:endParaRPr sz="1800">
              <a:solidFill>
                <a:schemeClr val="dk2"/>
              </a:solidFill>
            </a:endParaRPr>
          </a:p>
        </p:txBody>
      </p:sp>
      <p:sp>
        <p:nvSpPr>
          <p:cNvPr id="152" name="Google Shape;152;p19"/>
          <p:cNvSpPr txBox="1"/>
          <p:nvPr>
            <p:ph idx="1" type="body"/>
          </p:nvPr>
        </p:nvSpPr>
        <p:spPr>
          <a:xfrm>
            <a:off x="311700" y="1173800"/>
            <a:ext cx="4260300" cy="3811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pt-PT" sz="1800">
                <a:solidFill>
                  <a:schemeClr val="dk2"/>
                </a:solidFill>
              </a:rPr>
              <a:t>Exogenous Variables:</a:t>
            </a:r>
            <a:endParaRPr b="1" sz="1800">
              <a:solidFill>
                <a:schemeClr val="dk2"/>
              </a:solidFill>
            </a:endParaRPr>
          </a:p>
          <a:p>
            <a:pPr indent="0" lvl="0" marL="0" rtl="0" algn="l">
              <a:spcBef>
                <a:spcPts val="1200"/>
              </a:spcBef>
              <a:spcAft>
                <a:spcPts val="0"/>
              </a:spcAft>
              <a:buNone/>
            </a:pPr>
            <a:r>
              <a:rPr lang="pt-PT" sz="1800" u="sng">
                <a:solidFill>
                  <a:schemeClr val="dk2"/>
                </a:solidFill>
              </a:rPr>
              <a:t>Uncontrollable</a:t>
            </a:r>
            <a:endParaRPr sz="1800" u="sng">
              <a:solidFill>
                <a:schemeClr val="dk2"/>
              </a:solidFill>
            </a:endParaRPr>
          </a:p>
          <a:p>
            <a:pPr indent="-342900" lvl="0" marL="457200" rtl="0" algn="l">
              <a:spcBef>
                <a:spcPts val="1200"/>
              </a:spcBef>
              <a:spcAft>
                <a:spcPts val="0"/>
              </a:spcAft>
              <a:buClr>
                <a:schemeClr val="dk2"/>
              </a:buClr>
              <a:buSzPts val="1800"/>
              <a:buChar char="-"/>
            </a:pPr>
            <a:r>
              <a:rPr lang="pt-PT" sz="1800">
                <a:solidFill>
                  <a:schemeClr val="dk2"/>
                </a:solidFill>
              </a:rPr>
              <a:t>Traffic Network Configuration</a:t>
            </a:r>
            <a:endParaRPr sz="1800">
              <a:solidFill>
                <a:schemeClr val="dk2"/>
              </a:solidFill>
            </a:endParaRPr>
          </a:p>
          <a:p>
            <a:pPr indent="-342900" lvl="0" marL="457200" rtl="0" algn="l">
              <a:spcBef>
                <a:spcPts val="0"/>
              </a:spcBef>
              <a:spcAft>
                <a:spcPts val="0"/>
              </a:spcAft>
              <a:buClr>
                <a:schemeClr val="dk2"/>
              </a:buClr>
              <a:buSzPts val="1800"/>
              <a:buChar char="-"/>
            </a:pPr>
            <a:r>
              <a:rPr lang="pt-PT" sz="1800">
                <a:solidFill>
                  <a:schemeClr val="dk2"/>
                </a:solidFill>
              </a:rPr>
              <a:t>Vehicle Arrival Rate</a:t>
            </a:r>
            <a:endParaRPr sz="1800">
              <a:solidFill>
                <a:schemeClr val="dk2"/>
              </a:solidFill>
            </a:endParaRPr>
          </a:p>
          <a:p>
            <a:pPr indent="-342900" lvl="0" marL="457200" rtl="0" algn="l">
              <a:spcBef>
                <a:spcPts val="0"/>
              </a:spcBef>
              <a:spcAft>
                <a:spcPts val="0"/>
              </a:spcAft>
              <a:buClr>
                <a:schemeClr val="dk2"/>
              </a:buClr>
              <a:buSzPts val="1800"/>
              <a:buChar char="-"/>
            </a:pPr>
            <a:r>
              <a:rPr lang="pt-PT" sz="1800">
                <a:solidFill>
                  <a:schemeClr val="dk2"/>
                </a:solidFill>
              </a:rPr>
              <a:t>GPS Usage Ratio</a:t>
            </a:r>
            <a:endParaRPr sz="1800">
              <a:solidFill>
                <a:schemeClr val="dk2"/>
              </a:solidFill>
            </a:endParaRPr>
          </a:p>
          <a:p>
            <a:pPr indent="0" lvl="0" marL="0" rtl="0" algn="l">
              <a:spcBef>
                <a:spcPts val="1200"/>
              </a:spcBef>
              <a:spcAft>
                <a:spcPts val="0"/>
              </a:spcAft>
              <a:buNone/>
            </a:pPr>
            <a:r>
              <a:rPr lang="pt-PT" sz="1800" u="sng">
                <a:solidFill>
                  <a:schemeClr val="dk2"/>
                </a:solidFill>
              </a:rPr>
              <a:t>Controllable</a:t>
            </a:r>
            <a:endParaRPr sz="1800" u="sng">
              <a:solidFill>
                <a:schemeClr val="dk2"/>
              </a:solidFill>
            </a:endParaRPr>
          </a:p>
          <a:p>
            <a:pPr indent="-342900" lvl="0" marL="457200" rtl="0" algn="l">
              <a:spcBef>
                <a:spcPts val="1200"/>
              </a:spcBef>
              <a:spcAft>
                <a:spcPts val="0"/>
              </a:spcAft>
              <a:buClr>
                <a:schemeClr val="dk2"/>
              </a:buClr>
              <a:buSzPts val="1800"/>
              <a:buChar char="-"/>
            </a:pPr>
            <a:r>
              <a:rPr lang="pt-PT" sz="1800">
                <a:solidFill>
                  <a:schemeClr val="dk2"/>
                </a:solidFill>
              </a:rPr>
              <a:t>Information Percolation Method - Vehicle Route Decision Strategy</a:t>
            </a:r>
            <a:endParaRPr sz="1800">
              <a:solidFill>
                <a:schemeClr val="dk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0"/>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pt-PT"/>
              <a:t>Models</a:t>
            </a:r>
            <a:endParaRPr/>
          </a:p>
        </p:txBody>
      </p:sp>
      <p:sp>
        <p:nvSpPr>
          <p:cNvPr id="158" name="Google Shape;158;p20"/>
          <p:cNvSpPr txBox="1"/>
          <p:nvPr>
            <p:ph idx="1" type="body"/>
          </p:nvPr>
        </p:nvSpPr>
        <p:spPr>
          <a:xfrm>
            <a:off x="311700" y="1152475"/>
            <a:ext cx="8466900" cy="352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pt-PT" sz="1800">
                <a:solidFill>
                  <a:schemeClr val="dk2"/>
                </a:solidFill>
              </a:rPr>
              <a:t>Descriptive Model 1’s Operation Policy (Base): </a:t>
            </a:r>
            <a:r>
              <a:rPr lang="pt-PT" sz="1800">
                <a:solidFill>
                  <a:schemeClr val="dk2"/>
                </a:solidFill>
              </a:rPr>
              <a:t>(no information percolation) has the vehicles go for the shortest route to </a:t>
            </a:r>
            <a:r>
              <a:rPr lang="pt-PT" sz="1800">
                <a:solidFill>
                  <a:schemeClr val="dk2"/>
                </a:solidFill>
              </a:rPr>
              <a:t>the destination, as if the driver knew the shortest path or he was using a map or gps.</a:t>
            </a:r>
            <a:endParaRPr sz="1800">
              <a:solidFill>
                <a:schemeClr val="dk2"/>
              </a:solidFill>
            </a:endParaRPr>
          </a:p>
          <a:p>
            <a:pPr indent="0" lvl="0" marL="0" rtl="0" algn="l">
              <a:spcBef>
                <a:spcPts val="1200"/>
              </a:spcBef>
              <a:spcAft>
                <a:spcPts val="0"/>
              </a:spcAft>
              <a:buNone/>
            </a:pPr>
            <a:r>
              <a:rPr b="1" lang="pt-PT" sz="1800">
                <a:solidFill>
                  <a:schemeClr val="dk2"/>
                </a:solidFill>
              </a:rPr>
              <a:t>Descriptive</a:t>
            </a:r>
            <a:r>
              <a:rPr b="1" lang="pt-PT" sz="1800">
                <a:solidFill>
                  <a:schemeClr val="dk2"/>
                </a:solidFill>
              </a:rPr>
              <a:t> Model 2’s Operation Policy (GPS): </a:t>
            </a:r>
            <a:r>
              <a:rPr lang="pt-PT" sz="1800">
                <a:solidFill>
                  <a:schemeClr val="dk2"/>
                </a:solidFill>
              </a:rPr>
              <a:t>has the drivers choose the route with the lowest travel time according to the BPR function executed a few steps behind a percentage of the time, emulating a Google Maps system that estimates travel time with a certain delay.</a:t>
            </a:r>
            <a:endParaRPr sz="1800">
              <a:solidFill>
                <a:schemeClr val="dk2"/>
              </a:solidFill>
            </a:endParaRPr>
          </a:p>
          <a:p>
            <a:pPr indent="0" lvl="0" marL="0" rtl="0" algn="l">
              <a:spcBef>
                <a:spcPts val="1200"/>
              </a:spcBef>
              <a:spcAft>
                <a:spcPts val="1200"/>
              </a:spcAft>
              <a:buNone/>
            </a:pPr>
            <a:r>
              <a:rPr b="1" lang="pt-PT" sz="1800">
                <a:solidFill>
                  <a:schemeClr val="dk2"/>
                </a:solidFill>
              </a:rPr>
              <a:t>Speculative Model’s Operation Policy (CAV):</a:t>
            </a:r>
            <a:r>
              <a:rPr lang="pt-PT" sz="1800">
                <a:solidFill>
                  <a:schemeClr val="dk2"/>
                </a:solidFill>
              </a:rPr>
              <a:t> has the vehicles always go for the route with the lowest travel time according to the BPR in that moment, as if they were Connected Autonomous Vehicles that knew exactly the volume on each route, as they are in sync.</a:t>
            </a:r>
            <a:endParaRPr sz="18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1"/>
          <p:cNvSpPr txBox="1"/>
          <p:nvPr>
            <p:ph type="title"/>
          </p:nvPr>
        </p:nvSpPr>
        <p:spPr>
          <a:xfrm>
            <a:off x="311700" y="445025"/>
            <a:ext cx="8520600" cy="623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2"/>
              </a:buClr>
              <a:buSzPct val="36666"/>
              <a:buFont typeface="Arial"/>
              <a:buNone/>
            </a:pPr>
            <a:r>
              <a:rPr lang="pt-PT"/>
              <a:t>Scenarios</a:t>
            </a:r>
            <a:endParaRPr/>
          </a:p>
        </p:txBody>
      </p:sp>
      <p:sp>
        <p:nvSpPr>
          <p:cNvPr id="164" name="Google Shape;164;p21"/>
          <p:cNvSpPr txBox="1"/>
          <p:nvPr>
            <p:ph idx="1" type="body"/>
          </p:nvPr>
        </p:nvSpPr>
        <p:spPr>
          <a:xfrm>
            <a:off x="311700" y="1152475"/>
            <a:ext cx="8475300" cy="1163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2"/>
              </a:buClr>
              <a:buSzPts val="1100"/>
              <a:buFont typeface="Arial"/>
              <a:buNone/>
            </a:pPr>
            <a:r>
              <a:rPr lang="pt-PT" sz="1800">
                <a:solidFill>
                  <a:schemeClr val="dk2"/>
                </a:solidFill>
              </a:rPr>
              <a:t>The scenarios are the result of the permutation of the following variables: </a:t>
            </a:r>
            <a:r>
              <a:rPr lang="pt-PT" sz="1800" u="sng">
                <a:solidFill>
                  <a:schemeClr val="dk2"/>
                </a:solidFill>
              </a:rPr>
              <a:t>Information Percolation Scheme</a:t>
            </a:r>
            <a:r>
              <a:rPr lang="pt-PT" sz="1800">
                <a:solidFill>
                  <a:schemeClr val="dk2"/>
                </a:solidFill>
              </a:rPr>
              <a:t>, </a:t>
            </a:r>
            <a:r>
              <a:rPr lang="pt-PT" sz="1800" u="sng">
                <a:solidFill>
                  <a:schemeClr val="dk2"/>
                </a:solidFill>
              </a:rPr>
              <a:t>Network Structure</a:t>
            </a:r>
            <a:r>
              <a:rPr lang="pt-PT" sz="1800">
                <a:solidFill>
                  <a:schemeClr val="dk2"/>
                </a:solidFill>
              </a:rPr>
              <a:t> and </a:t>
            </a:r>
            <a:r>
              <a:rPr lang="pt-PT" sz="1800" u="sng">
                <a:solidFill>
                  <a:schemeClr val="dk2"/>
                </a:solidFill>
              </a:rPr>
              <a:t>Vehicle Arrival Rate</a:t>
            </a:r>
            <a:r>
              <a:rPr lang="pt-PT">
                <a:solidFill>
                  <a:schemeClr val="dk2"/>
                </a:solidFill>
              </a:rPr>
              <a:t>.</a:t>
            </a:r>
            <a:endParaRPr>
              <a:solidFill>
                <a:schemeClr val="dk2"/>
              </a:solidFill>
            </a:endParaRPr>
          </a:p>
          <a:p>
            <a:pPr indent="0" lvl="0" marL="0" rtl="0" algn="l">
              <a:spcBef>
                <a:spcPts val="1200"/>
              </a:spcBef>
              <a:spcAft>
                <a:spcPts val="1200"/>
              </a:spcAft>
              <a:buNone/>
            </a:pPr>
            <a:r>
              <a:t/>
            </a:r>
            <a:endParaRPr/>
          </a:p>
        </p:txBody>
      </p:sp>
      <p:sp>
        <p:nvSpPr>
          <p:cNvPr id="165" name="Google Shape;165;p21"/>
          <p:cNvSpPr/>
          <p:nvPr/>
        </p:nvSpPr>
        <p:spPr>
          <a:xfrm>
            <a:off x="771775" y="3344150"/>
            <a:ext cx="135000" cy="1266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66" name="Google Shape;166;p21"/>
          <p:cNvSpPr/>
          <p:nvPr/>
        </p:nvSpPr>
        <p:spPr>
          <a:xfrm>
            <a:off x="1342538" y="3478388"/>
            <a:ext cx="135000" cy="126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67" name="Google Shape;167;p21"/>
          <p:cNvSpPr/>
          <p:nvPr/>
        </p:nvSpPr>
        <p:spPr>
          <a:xfrm>
            <a:off x="1894875" y="3454175"/>
            <a:ext cx="135000" cy="126600"/>
          </a:xfrm>
          <a:prstGeom prst="ellipse">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68" name="Google Shape;168;p21"/>
          <p:cNvSpPr/>
          <p:nvPr/>
        </p:nvSpPr>
        <p:spPr>
          <a:xfrm>
            <a:off x="1159825" y="2930600"/>
            <a:ext cx="135000" cy="126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69" name="Google Shape;169;p21"/>
          <p:cNvSpPr/>
          <p:nvPr/>
        </p:nvSpPr>
        <p:spPr>
          <a:xfrm>
            <a:off x="2088425" y="3849325"/>
            <a:ext cx="135000" cy="126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cxnSp>
        <p:nvCxnSpPr>
          <p:cNvPr id="170" name="Google Shape;170;p21"/>
          <p:cNvCxnSpPr>
            <a:endCxn id="166" idx="2"/>
          </p:cNvCxnSpPr>
          <p:nvPr/>
        </p:nvCxnSpPr>
        <p:spPr>
          <a:xfrm>
            <a:off x="906638" y="3434288"/>
            <a:ext cx="435900" cy="107400"/>
          </a:xfrm>
          <a:prstGeom prst="straightConnector1">
            <a:avLst/>
          </a:prstGeom>
          <a:noFill/>
          <a:ln cap="flat" cmpd="sng" w="28575">
            <a:solidFill>
              <a:schemeClr val="dk2"/>
            </a:solidFill>
            <a:prstDash val="solid"/>
            <a:round/>
            <a:headEnd len="med" w="med" type="none"/>
            <a:tailEnd len="med" w="med" type="stealth"/>
          </a:ln>
        </p:spPr>
      </p:cxnSp>
      <p:cxnSp>
        <p:nvCxnSpPr>
          <p:cNvPr id="171" name="Google Shape;171;p21"/>
          <p:cNvCxnSpPr>
            <a:stCxn id="172" idx="5"/>
            <a:endCxn id="169" idx="2"/>
          </p:cNvCxnSpPr>
          <p:nvPr/>
        </p:nvCxnSpPr>
        <p:spPr>
          <a:xfrm>
            <a:off x="1714580" y="3865535"/>
            <a:ext cx="373800" cy="47100"/>
          </a:xfrm>
          <a:prstGeom prst="straightConnector1">
            <a:avLst/>
          </a:prstGeom>
          <a:noFill/>
          <a:ln cap="flat" cmpd="sng" w="28575">
            <a:solidFill>
              <a:schemeClr val="dk2"/>
            </a:solidFill>
            <a:prstDash val="solid"/>
            <a:round/>
            <a:headEnd len="med" w="med" type="none"/>
            <a:tailEnd len="med" w="med" type="stealth"/>
          </a:ln>
        </p:spPr>
      </p:cxnSp>
      <p:cxnSp>
        <p:nvCxnSpPr>
          <p:cNvPr id="173" name="Google Shape;173;p21"/>
          <p:cNvCxnSpPr>
            <a:stCxn id="169" idx="0"/>
            <a:endCxn id="167" idx="4"/>
          </p:cNvCxnSpPr>
          <p:nvPr/>
        </p:nvCxnSpPr>
        <p:spPr>
          <a:xfrm rot="10800000">
            <a:off x="1962425" y="3580825"/>
            <a:ext cx="193500" cy="268500"/>
          </a:xfrm>
          <a:prstGeom prst="straightConnector1">
            <a:avLst/>
          </a:prstGeom>
          <a:noFill/>
          <a:ln cap="flat" cmpd="sng" w="28575">
            <a:solidFill>
              <a:schemeClr val="dk2"/>
            </a:solidFill>
            <a:prstDash val="solid"/>
            <a:round/>
            <a:headEnd len="med" w="med" type="none"/>
            <a:tailEnd len="med" w="med" type="stealth"/>
          </a:ln>
        </p:spPr>
      </p:cxnSp>
      <p:cxnSp>
        <p:nvCxnSpPr>
          <p:cNvPr id="174" name="Google Shape;174;p21"/>
          <p:cNvCxnSpPr>
            <a:stCxn id="166" idx="6"/>
            <a:endCxn id="167" idx="2"/>
          </p:cNvCxnSpPr>
          <p:nvPr/>
        </p:nvCxnSpPr>
        <p:spPr>
          <a:xfrm flipH="1" rot="10800000">
            <a:off x="1477538" y="3517388"/>
            <a:ext cx="417300" cy="24300"/>
          </a:xfrm>
          <a:prstGeom prst="straightConnector1">
            <a:avLst/>
          </a:prstGeom>
          <a:noFill/>
          <a:ln cap="flat" cmpd="sng" w="28575">
            <a:solidFill>
              <a:schemeClr val="dk2"/>
            </a:solidFill>
            <a:prstDash val="solid"/>
            <a:round/>
            <a:headEnd len="med" w="med" type="none"/>
            <a:tailEnd len="med" w="med" type="stealth"/>
          </a:ln>
        </p:spPr>
      </p:cxnSp>
      <p:cxnSp>
        <p:nvCxnSpPr>
          <p:cNvPr id="175" name="Google Shape;175;p21"/>
          <p:cNvCxnSpPr>
            <a:stCxn id="165" idx="7"/>
            <a:endCxn id="168" idx="2"/>
          </p:cNvCxnSpPr>
          <p:nvPr/>
        </p:nvCxnSpPr>
        <p:spPr>
          <a:xfrm flipH="1" rot="10800000">
            <a:off x="887005" y="2993990"/>
            <a:ext cx="272700" cy="368700"/>
          </a:xfrm>
          <a:prstGeom prst="straightConnector1">
            <a:avLst/>
          </a:prstGeom>
          <a:noFill/>
          <a:ln cap="flat" cmpd="sng" w="28575">
            <a:solidFill>
              <a:schemeClr val="dk2"/>
            </a:solidFill>
            <a:prstDash val="solid"/>
            <a:round/>
            <a:headEnd len="med" w="med" type="none"/>
            <a:tailEnd len="med" w="med" type="stealth"/>
          </a:ln>
        </p:spPr>
      </p:cxnSp>
      <p:sp>
        <p:nvSpPr>
          <p:cNvPr id="176" name="Google Shape;176;p21"/>
          <p:cNvSpPr/>
          <p:nvPr/>
        </p:nvSpPr>
        <p:spPr>
          <a:xfrm>
            <a:off x="1168625" y="3896525"/>
            <a:ext cx="135000" cy="126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cxnSp>
        <p:nvCxnSpPr>
          <p:cNvPr id="177" name="Google Shape;177;p21"/>
          <p:cNvCxnSpPr>
            <a:stCxn id="165" idx="4"/>
            <a:endCxn id="176" idx="1"/>
          </p:cNvCxnSpPr>
          <p:nvPr/>
        </p:nvCxnSpPr>
        <p:spPr>
          <a:xfrm>
            <a:off x="839275" y="3470750"/>
            <a:ext cx="349200" cy="444300"/>
          </a:xfrm>
          <a:prstGeom prst="straightConnector1">
            <a:avLst/>
          </a:prstGeom>
          <a:noFill/>
          <a:ln cap="flat" cmpd="sng" w="28575">
            <a:solidFill>
              <a:schemeClr val="dk2"/>
            </a:solidFill>
            <a:prstDash val="solid"/>
            <a:round/>
            <a:headEnd len="med" w="med" type="none"/>
            <a:tailEnd len="med" w="med" type="stealth"/>
          </a:ln>
        </p:spPr>
      </p:cxnSp>
      <p:sp>
        <p:nvSpPr>
          <p:cNvPr id="178" name="Google Shape;178;p21"/>
          <p:cNvSpPr/>
          <p:nvPr/>
        </p:nvSpPr>
        <p:spPr>
          <a:xfrm>
            <a:off x="1546750" y="4042150"/>
            <a:ext cx="135000" cy="126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cxnSp>
        <p:nvCxnSpPr>
          <p:cNvPr id="179" name="Google Shape;179;p21"/>
          <p:cNvCxnSpPr>
            <a:stCxn id="176" idx="6"/>
            <a:endCxn id="178" idx="2"/>
          </p:cNvCxnSpPr>
          <p:nvPr/>
        </p:nvCxnSpPr>
        <p:spPr>
          <a:xfrm>
            <a:off x="1303625" y="3959825"/>
            <a:ext cx="243000" cy="145500"/>
          </a:xfrm>
          <a:prstGeom prst="straightConnector1">
            <a:avLst/>
          </a:prstGeom>
          <a:noFill/>
          <a:ln cap="flat" cmpd="sng" w="28575">
            <a:solidFill>
              <a:schemeClr val="dk2"/>
            </a:solidFill>
            <a:prstDash val="solid"/>
            <a:round/>
            <a:headEnd len="med" w="med" type="none"/>
            <a:tailEnd len="med" w="med" type="stealth"/>
          </a:ln>
        </p:spPr>
      </p:cxnSp>
      <p:cxnSp>
        <p:nvCxnSpPr>
          <p:cNvPr id="180" name="Google Shape;180;p21"/>
          <p:cNvCxnSpPr>
            <a:stCxn id="178" idx="6"/>
            <a:endCxn id="169" idx="3"/>
          </p:cNvCxnSpPr>
          <p:nvPr/>
        </p:nvCxnSpPr>
        <p:spPr>
          <a:xfrm flipH="1" rot="10800000">
            <a:off x="1681750" y="3957250"/>
            <a:ext cx="426300" cy="148200"/>
          </a:xfrm>
          <a:prstGeom prst="straightConnector1">
            <a:avLst/>
          </a:prstGeom>
          <a:noFill/>
          <a:ln cap="flat" cmpd="sng" w="28575">
            <a:solidFill>
              <a:schemeClr val="dk2"/>
            </a:solidFill>
            <a:prstDash val="solid"/>
            <a:round/>
            <a:headEnd len="med" w="med" type="none"/>
            <a:tailEnd len="med" w="med" type="stealth"/>
          </a:ln>
        </p:spPr>
      </p:cxnSp>
      <p:sp>
        <p:nvSpPr>
          <p:cNvPr id="172" name="Google Shape;172;p21"/>
          <p:cNvSpPr/>
          <p:nvPr/>
        </p:nvSpPr>
        <p:spPr>
          <a:xfrm>
            <a:off x="1599350" y="3757475"/>
            <a:ext cx="135000" cy="126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cxnSp>
        <p:nvCxnSpPr>
          <p:cNvPr id="181" name="Google Shape;181;p21"/>
          <p:cNvCxnSpPr>
            <a:stCxn id="166" idx="5"/>
            <a:endCxn id="172" idx="1"/>
          </p:cNvCxnSpPr>
          <p:nvPr/>
        </p:nvCxnSpPr>
        <p:spPr>
          <a:xfrm>
            <a:off x="1457767" y="3586447"/>
            <a:ext cx="161400" cy="189600"/>
          </a:xfrm>
          <a:prstGeom prst="straightConnector1">
            <a:avLst/>
          </a:prstGeom>
          <a:noFill/>
          <a:ln cap="flat" cmpd="sng" w="28575">
            <a:solidFill>
              <a:schemeClr val="dk2"/>
            </a:solidFill>
            <a:prstDash val="solid"/>
            <a:round/>
            <a:headEnd len="med" w="med" type="none"/>
            <a:tailEnd len="med" w="med" type="stealth"/>
          </a:ln>
        </p:spPr>
      </p:cxnSp>
      <p:sp>
        <p:nvSpPr>
          <p:cNvPr id="182" name="Google Shape;182;p21"/>
          <p:cNvSpPr/>
          <p:nvPr/>
        </p:nvSpPr>
        <p:spPr>
          <a:xfrm>
            <a:off x="1555650" y="3130175"/>
            <a:ext cx="135000" cy="126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83" name="Google Shape;183;p21"/>
          <p:cNvSpPr/>
          <p:nvPr/>
        </p:nvSpPr>
        <p:spPr>
          <a:xfrm>
            <a:off x="1953425" y="2935750"/>
            <a:ext cx="135000" cy="126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cxnSp>
        <p:nvCxnSpPr>
          <p:cNvPr id="184" name="Google Shape;184;p21"/>
          <p:cNvCxnSpPr>
            <a:stCxn id="182" idx="6"/>
            <a:endCxn id="183" idx="3"/>
          </p:cNvCxnSpPr>
          <p:nvPr/>
        </p:nvCxnSpPr>
        <p:spPr>
          <a:xfrm flipH="1" rot="10800000">
            <a:off x="1690650" y="3043775"/>
            <a:ext cx="282600" cy="149700"/>
          </a:xfrm>
          <a:prstGeom prst="straightConnector1">
            <a:avLst/>
          </a:prstGeom>
          <a:noFill/>
          <a:ln cap="flat" cmpd="sng" w="28575">
            <a:solidFill>
              <a:schemeClr val="dk2"/>
            </a:solidFill>
            <a:prstDash val="solid"/>
            <a:round/>
            <a:headEnd len="med" w="med" type="none"/>
            <a:tailEnd len="med" w="med" type="stealth"/>
          </a:ln>
        </p:spPr>
      </p:cxnSp>
      <p:cxnSp>
        <p:nvCxnSpPr>
          <p:cNvPr id="185" name="Google Shape;185;p21"/>
          <p:cNvCxnSpPr>
            <a:stCxn id="183" idx="4"/>
            <a:endCxn id="167" idx="0"/>
          </p:cNvCxnSpPr>
          <p:nvPr/>
        </p:nvCxnSpPr>
        <p:spPr>
          <a:xfrm flipH="1">
            <a:off x="1962425" y="3062350"/>
            <a:ext cx="58500" cy="391800"/>
          </a:xfrm>
          <a:prstGeom prst="straightConnector1">
            <a:avLst/>
          </a:prstGeom>
          <a:noFill/>
          <a:ln cap="flat" cmpd="sng" w="28575">
            <a:solidFill>
              <a:schemeClr val="dk2"/>
            </a:solidFill>
            <a:prstDash val="solid"/>
            <a:round/>
            <a:headEnd len="med" w="med" type="none"/>
            <a:tailEnd len="med" w="med" type="stealth"/>
          </a:ln>
        </p:spPr>
      </p:cxnSp>
      <p:cxnSp>
        <p:nvCxnSpPr>
          <p:cNvPr id="186" name="Google Shape;186;p21"/>
          <p:cNvCxnSpPr>
            <a:stCxn id="168" idx="6"/>
            <a:endCxn id="182" idx="1"/>
          </p:cNvCxnSpPr>
          <p:nvPr/>
        </p:nvCxnSpPr>
        <p:spPr>
          <a:xfrm>
            <a:off x="1294825" y="2993900"/>
            <a:ext cx="280500" cy="154800"/>
          </a:xfrm>
          <a:prstGeom prst="straightConnector1">
            <a:avLst/>
          </a:prstGeom>
          <a:noFill/>
          <a:ln cap="flat" cmpd="sng" w="28575">
            <a:solidFill>
              <a:schemeClr val="dk2"/>
            </a:solidFill>
            <a:prstDash val="solid"/>
            <a:round/>
            <a:headEnd len="med" w="med" type="none"/>
            <a:tailEnd len="med" w="med" type="stealth"/>
          </a:ln>
        </p:spPr>
      </p:cxnSp>
      <p:cxnSp>
        <p:nvCxnSpPr>
          <p:cNvPr id="187" name="Google Shape;187;p21"/>
          <p:cNvCxnSpPr>
            <a:stCxn id="182" idx="5"/>
            <a:endCxn id="167" idx="2"/>
          </p:cNvCxnSpPr>
          <p:nvPr/>
        </p:nvCxnSpPr>
        <p:spPr>
          <a:xfrm>
            <a:off x="1670880" y="3238235"/>
            <a:ext cx="224100" cy="279300"/>
          </a:xfrm>
          <a:prstGeom prst="straightConnector1">
            <a:avLst/>
          </a:prstGeom>
          <a:noFill/>
          <a:ln cap="flat" cmpd="sng" w="28575">
            <a:solidFill>
              <a:schemeClr val="dk2"/>
            </a:solidFill>
            <a:prstDash val="solid"/>
            <a:round/>
            <a:headEnd len="med" w="med" type="none"/>
            <a:tailEnd len="med" w="med" type="stealth"/>
          </a:ln>
        </p:spPr>
      </p:cxnSp>
      <p:sp>
        <p:nvSpPr>
          <p:cNvPr id="188" name="Google Shape;188;p21"/>
          <p:cNvSpPr/>
          <p:nvPr/>
        </p:nvSpPr>
        <p:spPr>
          <a:xfrm>
            <a:off x="2855509" y="3526335"/>
            <a:ext cx="131400" cy="119700"/>
          </a:xfrm>
          <a:prstGeom prst="ellipse">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89" name="Google Shape;189;p21"/>
          <p:cNvSpPr/>
          <p:nvPr/>
        </p:nvSpPr>
        <p:spPr>
          <a:xfrm>
            <a:off x="3637425" y="3996941"/>
            <a:ext cx="131400" cy="119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90" name="Google Shape;190;p21"/>
          <p:cNvSpPr/>
          <p:nvPr/>
        </p:nvSpPr>
        <p:spPr>
          <a:xfrm>
            <a:off x="4591175" y="2897900"/>
            <a:ext cx="135000" cy="126600"/>
          </a:xfrm>
          <a:prstGeom prst="ellipse">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91" name="Google Shape;191;p21"/>
          <p:cNvSpPr/>
          <p:nvPr/>
        </p:nvSpPr>
        <p:spPr>
          <a:xfrm>
            <a:off x="3334931" y="3029704"/>
            <a:ext cx="131400" cy="119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92" name="Google Shape;192;p21"/>
          <p:cNvSpPr/>
          <p:nvPr/>
        </p:nvSpPr>
        <p:spPr>
          <a:xfrm>
            <a:off x="4711992" y="3914641"/>
            <a:ext cx="131400" cy="119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cxnSp>
        <p:nvCxnSpPr>
          <p:cNvPr id="193" name="Google Shape;193;p21"/>
          <p:cNvCxnSpPr>
            <a:stCxn id="188" idx="5"/>
            <a:endCxn id="189" idx="2"/>
          </p:cNvCxnSpPr>
          <p:nvPr/>
        </p:nvCxnSpPr>
        <p:spPr>
          <a:xfrm>
            <a:off x="2967666" y="3628506"/>
            <a:ext cx="669900" cy="428400"/>
          </a:xfrm>
          <a:prstGeom prst="straightConnector1">
            <a:avLst/>
          </a:prstGeom>
          <a:noFill/>
          <a:ln cap="flat" cmpd="sng" w="28575">
            <a:solidFill>
              <a:schemeClr val="dk2"/>
            </a:solidFill>
            <a:prstDash val="solid"/>
            <a:round/>
            <a:headEnd len="med" w="med" type="none"/>
            <a:tailEnd len="med" w="med" type="stealth"/>
          </a:ln>
        </p:spPr>
      </p:cxnSp>
      <p:cxnSp>
        <p:nvCxnSpPr>
          <p:cNvPr id="194" name="Google Shape;194;p21"/>
          <p:cNvCxnSpPr>
            <a:stCxn id="189" idx="6"/>
            <a:endCxn id="192" idx="2"/>
          </p:cNvCxnSpPr>
          <p:nvPr/>
        </p:nvCxnSpPr>
        <p:spPr>
          <a:xfrm flipH="1" rot="10800000">
            <a:off x="3768825" y="3974591"/>
            <a:ext cx="943200" cy="82200"/>
          </a:xfrm>
          <a:prstGeom prst="straightConnector1">
            <a:avLst/>
          </a:prstGeom>
          <a:noFill/>
          <a:ln cap="flat" cmpd="sng" w="28575">
            <a:solidFill>
              <a:schemeClr val="dk2"/>
            </a:solidFill>
            <a:prstDash val="solid"/>
            <a:round/>
            <a:headEnd len="med" w="med" type="none"/>
            <a:tailEnd len="med" w="med" type="stealth"/>
          </a:ln>
        </p:spPr>
      </p:cxnSp>
      <p:cxnSp>
        <p:nvCxnSpPr>
          <p:cNvPr id="195" name="Google Shape;195;p21"/>
          <p:cNvCxnSpPr>
            <a:stCxn id="192" idx="0"/>
            <a:endCxn id="190" idx="5"/>
          </p:cNvCxnSpPr>
          <p:nvPr/>
        </p:nvCxnSpPr>
        <p:spPr>
          <a:xfrm rot="10800000">
            <a:off x="4706292" y="3005941"/>
            <a:ext cx="71400" cy="908700"/>
          </a:xfrm>
          <a:prstGeom prst="straightConnector1">
            <a:avLst/>
          </a:prstGeom>
          <a:noFill/>
          <a:ln cap="flat" cmpd="sng" w="28575">
            <a:solidFill>
              <a:schemeClr val="dk2"/>
            </a:solidFill>
            <a:prstDash val="solid"/>
            <a:round/>
            <a:headEnd len="med" w="med" type="none"/>
            <a:tailEnd len="med" w="med" type="stealth"/>
          </a:ln>
        </p:spPr>
      </p:cxnSp>
      <p:cxnSp>
        <p:nvCxnSpPr>
          <p:cNvPr id="196" name="Google Shape;196;p21"/>
          <p:cNvCxnSpPr>
            <a:stCxn id="191" idx="6"/>
            <a:endCxn id="190" idx="2"/>
          </p:cNvCxnSpPr>
          <p:nvPr/>
        </p:nvCxnSpPr>
        <p:spPr>
          <a:xfrm flipH="1" rot="10800000">
            <a:off x="3466331" y="2961154"/>
            <a:ext cx="1124700" cy="128400"/>
          </a:xfrm>
          <a:prstGeom prst="straightConnector1">
            <a:avLst/>
          </a:prstGeom>
          <a:noFill/>
          <a:ln cap="flat" cmpd="sng" w="28575">
            <a:solidFill>
              <a:schemeClr val="dk2"/>
            </a:solidFill>
            <a:prstDash val="solid"/>
            <a:round/>
            <a:headEnd len="med" w="med" type="none"/>
            <a:tailEnd len="med" w="med" type="stealth"/>
          </a:ln>
        </p:spPr>
      </p:cxnSp>
      <p:cxnSp>
        <p:nvCxnSpPr>
          <p:cNvPr id="197" name="Google Shape;197;p21"/>
          <p:cNvCxnSpPr>
            <a:stCxn id="188" idx="7"/>
            <a:endCxn id="191" idx="2"/>
          </p:cNvCxnSpPr>
          <p:nvPr/>
        </p:nvCxnSpPr>
        <p:spPr>
          <a:xfrm flipH="1" rot="10800000">
            <a:off x="2967666" y="3089665"/>
            <a:ext cx="367200" cy="454200"/>
          </a:xfrm>
          <a:prstGeom prst="straightConnector1">
            <a:avLst/>
          </a:prstGeom>
          <a:noFill/>
          <a:ln cap="flat" cmpd="sng" w="28575">
            <a:solidFill>
              <a:schemeClr val="dk2"/>
            </a:solidFill>
            <a:prstDash val="solid"/>
            <a:round/>
            <a:headEnd len="med" w="med" type="none"/>
            <a:tailEnd len="med" w="med" type="stealth"/>
          </a:ln>
        </p:spPr>
      </p:cxnSp>
      <p:sp>
        <p:nvSpPr>
          <p:cNvPr id="198" name="Google Shape;198;p21"/>
          <p:cNvSpPr txBox="1"/>
          <p:nvPr/>
        </p:nvSpPr>
        <p:spPr>
          <a:xfrm rot="663126">
            <a:off x="887085" y="3280132"/>
            <a:ext cx="405317" cy="25858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500">
                <a:solidFill>
                  <a:schemeClr val="dk2"/>
                </a:solidFill>
                <a:latin typeface="Source Sans Pro"/>
                <a:ea typeface="Source Sans Pro"/>
                <a:cs typeface="Source Sans Pro"/>
                <a:sym typeface="Source Sans Pro"/>
              </a:rPr>
              <a:t>50, 7</a:t>
            </a:r>
            <a:endParaRPr sz="500">
              <a:solidFill>
                <a:schemeClr val="dk2"/>
              </a:solidFill>
              <a:latin typeface="Source Sans Pro"/>
              <a:ea typeface="Source Sans Pro"/>
              <a:cs typeface="Source Sans Pro"/>
              <a:sym typeface="Source Sans Pro"/>
            </a:endParaRPr>
          </a:p>
        </p:txBody>
      </p:sp>
      <p:sp>
        <p:nvSpPr>
          <p:cNvPr id="199" name="Google Shape;199;p21"/>
          <p:cNvSpPr txBox="1"/>
          <p:nvPr/>
        </p:nvSpPr>
        <p:spPr>
          <a:xfrm rot="-2700000">
            <a:off x="701079" y="3082313"/>
            <a:ext cx="405172" cy="25837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500">
                <a:solidFill>
                  <a:schemeClr val="dk2"/>
                </a:solidFill>
                <a:latin typeface="Source Sans Pro"/>
                <a:ea typeface="Source Sans Pro"/>
                <a:cs typeface="Source Sans Pro"/>
                <a:sym typeface="Source Sans Pro"/>
              </a:rPr>
              <a:t>150, 16</a:t>
            </a:r>
            <a:endParaRPr sz="500">
              <a:solidFill>
                <a:schemeClr val="dk2"/>
              </a:solidFill>
              <a:latin typeface="Source Sans Pro"/>
              <a:ea typeface="Source Sans Pro"/>
              <a:cs typeface="Source Sans Pro"/>
              <a:sym typeface="Source Sans Pro"/>
            </a:endParaRPr>
          </a:p>
        </p:txBody>
      </p:sp>
      <p:sp>
        <p:nvSpPr>
          <p:cNvPr id="200" name="Google Shape;200;p21"/>
          <p:cNvSpPr txBox="1"/>
          <p:nvPr/>
        </p:nvSpPr>
        <p:spPr>
          <a:xfrm rot="-379850">
            <a:off x="659525" y="3551993"/>
            <a:ext cx="405372" cy="2586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500">
                <a:solidFill>
                  <a:schemeClr val="dk2"/>
                </a:solidFill>
                <a:latin typeface="Source Sans Pro"/>
                <a:ea typeface="Source Sans Pro"/>
                <a:cs typeface="Source Sans Pro"/>
                <a:sym typeface="Source Sans Pro"/>
              </a:rPr>
              <a:t>150</a:t>
            </a:r>
            <a:r>
              <a:rPr lang="pt-PT" sz="500">
                <a:solidFill>
                  <a:schemeClr val="dk2"/>
                </a:solidFill>
                <a:latin typeface="Source Sans Pro"/>
                <a:ea typeface="Source Sans Pro"/>
                <a:cs typeface="Source Sans Pro"/>
                <a:sym typeface="Source Sans Pro"/>
              </a:rPr>
              <a:t>, 16</a:t>
            </a:r>
            <a:endParaRPr sz="500">
              <a:solidFill>
                <a:schemeClr val="dk2"/>
              </a:solidFill>
              <a:latin typeface="Source Sans Pro"/>
              <a:ea typeface="Source Sans Pro"/>
              <a:cs typeface="Source Sans Pro"/>
              <a:sym typeface="Source Sans Pro"/>
            </a:endParaRPr>
          </a:p>
        </p:txBody>
      </p:sp>
      <p:cxnSp>
        <p:nvCxnSpPr>
          <p:cNvPr id="201" name="Google Shape;201;p21"/>
          <p:cNvCxnSpPr>
            <a:stCxn id="168" idx="4"/>
            <a:endCxn id="166" idx="0"/>
          </p:cNvCxnSpPr>
          <p:nvPr/>
        </p:nvCxnSpPr>
        <p:spPr>
          <a:xfrm>
            <a:off x="1227325" y="3057200"/>
            <a:ext cx="182700" cy="421200"/>
          </a:xfrm>
          <a:prstGeom prst="straightConnector1">
            <a:avLst/>
          </a:prstGeom>
          <a:noFill/>
          <a:ln cap="flat" cmpd="sng" w="28575">
            <a:solidFill>
              <a:schemeClr val="dk2"/>
            </a:solidFill>
            <a:prstDash val="solid"/>
            <a:round/>
            <a:headEnd len="med" w="med" type="none"/>
            <a:tailEnd len="med" w="med" type="stealth"/>
          </a:ln>
        </p:spPr>
      </p:cxnSp>
      <p:sp>
        <p:nvSpPr>
          <p:cNvPr id="202" name="Google Shape;202;p21"/>
          <p:cNvSpPr txBox="1"/>
          <p:nvPr/>
        </p:nvSpPr>
        <p:spPr>
          <a:xfrm rot="-379850">
            <a:off x="1024650" y="3150868"/>
            <a:ext cx="405372" cy="25867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500">
                <a:solidFill>
                  <a:schemeClr val="dk2"/>
                </a:solidFill>
                <a:latin typeface="Source Sans Pro"/>
                <a:ea typeface="Source Sans Pro"/>
                <a:cs typeface="Source Sans Pro"/>
                <a:sym typeface="Source Sans Pro"/>
              </a:rPr>
              <a:t>5</a:t>
            </a:r>
            <a:r>
              <a:rPr lang="pt-PT" sz="500">
                <a:solidFill>
                  <a:schemeClr val="dk2"/>
                </a:solidFill>
                <a:latin typeface="Source Sans Pro"/>
                <a:ea typeface="Source Sans Pro"/>
                <a:cs typeface="Source Sans Pro"/>
                <a:sym typeface="Source Sans Pro"/>
              </a:rPr>
              <a:t>0, 12</a:t>
            </a:r>
            <a:endParaRPr sz="500">
              <a:solidFill>
                <a:schemeClr val="dk2"/>
              </a:solidFill>
              <a:latin typeface="Source Sans Pro"/>
              <a:ea typeface="Source Sans Pro"/>
              <a:cs typeface="Source Sans Pro"/>
              <a:sym typeface="Source Sans Pro"/>
            </a:endParaRPr>
          </a:p>
        </p:txBody>
      </p:sp>
      <p:sp>
        <p:nvSpPr>
          <p:cNvPr id="203" name="Google Shape;203;p21"/>
          <p:cNvSpPr txBox="1"/>
          <p:nvPr/>
        </p:nvSpPr>
        <p:spPr>
          <a:xfrm rot="1237233">
            <a:off x="1226937" y="2801081"/>
            <a:ext cx="405478" cy="258708"/>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500">
                <a:solidFill>
                  <a:schemeClr val="dk2"/>
                </a:solidFill>
                <a:latin typeface="Source Sans Pro"/>
                <a:ea typeface="Source Sans Pro"/>
                <a:cs typeface="Source Sans Pro"/>
                <a:sym typeface="Source Sans Pro"/>
              </a:rPr>
              <a:t>100, 14</a:t>
            </a:r>
            <a:endParaRPr sz="500">
              <a:solidFill>
                <a:schemeClr val="dk2"/>
              </a:solidFill>
              <a:latin typeface="Source Sans Pro"/>
              <a:ea typeface="Source Sans Pro"/>
              <a:cs typeface="Source Sans Pro"/>
              <a:sym typeface="Source Sans Pro"/>
            </a:endParaRPr>
          </a:p>
        </p:txBody>
      </p:sp>
      <p:sp>
        <p:nvSpPr>
          <p:cNvPr id="204" name="Google Shape;204;p21"/>
          <p:cNvSpPr txBox="1"/>
          <p:nvPr/>
        </p:nvSpPr>
        <p:spPr>
          <a:xfrm rot="-1228305">
            <a:off x="1580072" y="2907684"/>
            <a:ext cx="405724" cy="25800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500">
                <a:solidFill>
                  <a:schemeClr val="dk2"/>
                </a:solidFill>
                <a:latin typeface="Source Sans Pro"/>
                <a:ea typeface="Source Sans Pro"/>
                <a:cs typeface="Source Sans Pro"/>
                <a:sym typeface="Source Sans Pro"/>
              </a:rPr>
              <a:t>50</a:t>
            </a:r>
            <a:r>
              <a:rPr lang="pt-PT" sz="500">
                <a:solidFill>
                  <a:schemeClr val="dk2"/>
                </a:solidFill>
                <a:latin typeface="Source Sans Pro"/>
                <a:ea typeface="Source Sans Pro"/>
                <a:cs typeface="Source Sans Pro"/>
                <a:sym typeface="Source Sans Pro"/>
              </a:rPr>
              <a:t>, 5</a:t>
            </a:r>
            <a:endParaRPr sz="500">
              <a:solidFill>
                <a:schemeClr val="dk2"/>
              </a:solidFill>
              <a:latin typeface="Source Sans Pro"/>
              <a:ea typeface="Source Sans Pro"/>
              <a:cs typeface="Source Sans Pro"/>
              <a:sym typeface="Source Sans Pro"/>
            </a:endParaRPr>
          </a:p>
        </p:txBody>
      </p:sp>
      <p:sp>
        <p:nvSpPr>
          <p:cNvPr id="205" name="Google Shape;205;p21"/>
          <p:cNvSpPr txBox="1"/>
          <p:nvPr/>
        </p:nvSpPr>
        <p:spPr>
          <a:xfrm rot="127172">
            <a:off x="1969629" y="3076408"/>
            <a:ext cx="405577" cy="25817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500">
                <a:solidFill>
                  <a:schemeClr val="dk2"/>
                </a:solidFill>
                <a:latin typeface="Source Sans Pro"/>
                <a:ea typeface="Source Sans Pro"/>
                <a:cs typeface="Source Sans Pro"/>
                <a:sym typeface="Source Sans Pro"/>
              </a:rPr>
              <a:t>50, 10</a:t>
            </a:r>
            <a:endParaRPr sz="500">
              <a:solidFill>
                <a:schemeClr val="dk2"/>
              </a:solidFill>
              <a:latin typeface="Source Sans Pro"/>
              <a:ea typeface="Source Sans Pro"/>
              <a:cs typeface="Source Sans Pro"/>
              <a:sym typeface="Source Sans Pro"/>
            </a:endParaRPr>
          </a:p>
        </p:txBody>
      </p:sp>
      <p:sp>
        <p:nvSpPr>
          <p:cNvPr id="206" name="Google Shape;206;p21"/>
          <p:cNvSpPr txBox="1"/>
          <p:nvPr/>
        </p:nvSpPr>
        <p:spPr>
          <a:xfrm rot="127172">
            <a:off x="1639829" y="3129170"/>
            <a:ext cx="405577" cy="25817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500">
                <a:solidFill>
                  <a:schemeClr val="dk2"/>
                </a:solidFill>
                <a:latin typeface="Source Sans Pro"/>
                <a:ea typeface="Source Sans Pro"/>
                <a:cs typeface="Source Sans Pro"/>
                <a:sym typeface="Source Sans Pro"/>
              </a:rPr>
              <a:t>5</a:t>
            </a:r>
            <a:r>
              <a:rPr lang="pt-PT" sz="500">
                <a:solidFill>
                  <a:schemeClr val="dk2"/>
                </a:solidFill>
                <a:latin typeface="Source Sans Pro"/>
                <a:ea typeface="Source Sans Pro"/>
                <a:cs typeface="Source Sans Pro"/>
                <a:sym typeface="Source Sans Pro"/>
              </a:rPr>
              <a:t>0, 10</a:t>
            </a:r>
            <a:endParaRPr sz="500">
              <a:solidFill>
                <a:schemeClr val="dk2"/>
              </a:solidFill>
              <a:latin typeface="Source Sans Pro"/>
              <a:ea typeface="Source Sans Pro"/>
              <a:cs typeface="Source Sans Pro"/>
              <a:sym typeface="Source Sans Pro"/>
            </a:endParaRPr>
          </a:p>
        </p:txBody>
      </p:sp>
      <p:sp>
        <p:nvSpPr>
          <p:cNvPr id="207" name="Google Shape;207;p21"/>
          <p:cNvSpPr txBox="1"/>
          <p:nvPr/>
        </p:nvSpPr>
        <p:spPr>
          <a:xfrm rot="-160312">
            <a:off x="1415868" y="3346512"/>
            <a:ext cx="405441" cy="258279"/>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500">
                <a:solidFill>
                  <a:schemeClr val="dk2"/>
                </a:solidFill>
                <a:latin typeface="Source Sans Pro"/>
                <a:ea typeface="Source Sans Pro"/>
                <a:cs typeface="Source Sans Pro"/>
                <a:sym typeface="Source Sans Pro"/>
              </a:rPr>
              <a:t>50</a:t>
            </a:r>
            <a:r>
              <a:rPr lang="pt-PT" sz="500">
                <a:solidFill>
                  <a:schemeClr val="dk2"/>
                </a:solidFill>
                <a:latin typeface="Source Sans Pro"/>
                <a:ea typeface="Source Sans Pro"/>
                <a:cs typeface="Source Sans Pro"/>
                <a:sym typeface="Source Sans Pro"/>
              </a:rPr>
              <a:t>, 10</a:t>
            </a:r>
            <a:endParaRPr sz="500">
              <a:solidFill>
                <a:schemeClr val="dk2"/>
              </a:solidFill>
              <a:latin typeface="Source Sans Pro"/>
              <a:ea typeface="Source Sans Pro"/>
              <a:cs typeface="Source Sans Pro"/>
              <a:sym typeface="Source Sans Pro"/>
            </a:endParaRPr>
          </a:p>
        </p:txBody>
      </p:sp>
      <p:sp>
        <p:nvSpPr>
          <p:cNvPr id="208" name="Google Shape;208;p21"/>
          <p:cNvSpPr txBox="1"/>
          <p:nvPr/>
        </p:nvSpPr>
        <p:spPr>
          <a:xfrm rot="1270288">
            <a:off x="1171246" y="4020444"/>
            <a:ext cx="405360" cy="25833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500">
                <a:solidFill>
                  <a:schemeClr val="dk2"/>
                </a:solidFill>
                <a:latin typeface="Source Sans Pro"/>
                <a:ea typeface="Source Sans Pro"/>
                <a:cs typeface="Source Sans Pro"/>
                <a:sym typeface="Source Sans Pro"/>
              </a:rPr>
              <a:t>150, 5</a:t>
            </a:r>
            <a:endParaRPr sz="500">
              <a:solidFill>
                <a:schemeClr val="dk2"/>
              </a:solidFill>
              <a:latin typeface="Source Sans Pro"/>
              <a:ea typeface="Source Sans Pro"/>
              <a:cs typeface="Source Sans Pro"/>
              <a:sym typeface="Source Sans Pro"/>
            </a:endParaRPr>
          </a:p>
        </p:txBody>
      </p:sp>
      <p:sp>
        <p:nvSpPr>
          <p:cNvPr id="209" name="Google Shape;209;p21"/>
          <p:cNvSpPr txBox="1"/>
          <p:nvPr/>
        </p:nvSpPr>
        <p:spPr>
          <a:xfrm rot="-769383">
            <a:off x="1663038" y="4014418"/>
            <a:ext cx="405513" cy="25836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500">
                <a:solidFill>
                  <a:schemeClr val="dk2"/>
                </a:solidFill>
                <a:latin typeface="Source Sans Pro"/>
                <a:ea typeface="Source Sans Pro"/>
                <a:cs typeface="Source Sans Pro"/>
                <a:sym typeface="Source Sans Pro"/>
              </a:rPr>
              <a:t>150, 10</a:t>
            </a:r>
            <a:endParaRPr sz="500">
              <a:solidFill>
                <a:schemeClr val="dk2"/>
              </a:solidFill>
              <a:latin typeface="Source Sans Pro"/>
              <a:ea typeface="Source Sans Pro"/>
              <a:cs typeface="Source Sans Pro"/>
              <a:sym typeface="Source Sans Pro"/>
            </a:endParaRPr>
          </a:p>
        </p:txBody>
      </p:sp>
      <p:sp>
        <p:nvSpPr>
          <p:cNvPr id="210" name="Google Shape;210;p21"/>
          <p:cNvSpPr txBox="1"/>
          <p:nvPr/>
        </p:nvSpPr>
        <p:spPr>
          <a:xfrm rot="-1228305">
            <a:off x="1248672" y="3607746"/>
            <a:ext cx="405724" cy="25800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500">
                <a:solidFill>
                  <a:schemeClr val="dk2"/>
                </a:solidFill>
                <a:latin typeface="Source Sans Pro"/>
                <a:ea typeface="Source Sans Pro"/>
                <a:cs typeface="Source Sans Pro"/>
                <a:sym typeface="Source Sans Pro"/>
              </a:rPr>
              <a:t>50, 5</a:t>
            </a:r>
            <a:endParaRPr sz="500">
              <a:solidFill>
                <a:schemeClr val="dk2"/>
              </a:solidFill>
              <a:latin typeface="Source Sans Pro"/>
              <a:ea typeface="Source Sans Pro"/>
              <a:cs typeface="Source Sans Pro"/>
              <a:sym typeface="Source Sans Pro"/>
            </a:endParaRPr>
          </a:p>
        </p:txBody>
      </p:sp>
      <p:sp>
        <p:nvSpPr>
          <p:cNvPr id="211" name="Google Shape;211;p21"/>
          <p:cNvSpPr txBox="1"/>
          <p:nvPr/>
        </p:nvSpPr>
        <p:spPr>
          <a:xfrm rot="274841">
            <a:off x="1692046" y="3699022"/>
            <a:ext cx="405696" cy="25823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500">
                <a:solidFill>
                  <a:schemeClr val="dk2"/>
                </a:solidFill>
                <a:latin typeface="Source Sans Pro"/>
                <a:ea typeface="Source Sans Pro"/>
                <a:cs typeface="Source Sans Pro"/>
                <a:sym typeface="Source Sans Pro"/>
              </a:rPr>
              <a:t>5</a:t>
            </a:r>
            <a:r>
              <a:rPr lang="pt-PT" sz="500">
                <a:solidFill>
                  <a:schemeClr val="dk2"/>
                </a:solidFill>
                <a:latin typeface="Source Sans Pro"/>
                <a:ea typeface="Source Sans Pro"/>
                <a:cs typeface="Source Sans Pro"/>
                <a:sym typeface="Source Sans Pro"/>
              </a:rPr>
              <a:t>0, 5</a:t>
            </a:r>
            <a:endParaRPr sz="500">
              <a:solidFill>
                <a:schemeClr val="dk2"/>
              </a:solidFill>
              <a:latin typeface="Source Sans Pro"/>
              <a:ea typeface="Source Sans Pro"/>
              <a:cs typeface="Source Sans Pro"/>
              <a:sym typeface="Source Sans Pro"/>
            </a:endParaRPr>
          </a:p>
        </p:txBody>
      </p:sp>
      <p:sp>
        <p:nvSpPr>
          <p:cNvPr id="212" name="Google Shape;212;p21"/>
          <p:cNvSpPr txBox="1"/>
          <p:nvPr/>
        </p:nvSpPr>
        <p:spPr>
          <a:xfrm>
            <a:off x="1734350" y="2285913"/>
            <a:ext cx="1894800" cy="4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PT" sz="1800">
                <a:solidFill>
                  <a:schemeClr val="dk2"/>
                </a:solidFill>
                <a:latin typeface="Source Sans Pro"/>
                <a:ea typeface="Source Sans Pro"/>
                <a:cs typeface="Source Sans Pro"/>
                <a:sym typeface="Source Sans Pro"/>
              </a:rPr>
              <a:t>Traffic Networks</a:t>
            </a:r>
            <a:endParaRPr b="1" sz="1800">
              <a:solidFill>
                <a:schemeClr val="dk2"/>
              </a:solidFill>
              <a:latin typeface="Source Sans Pro"/>
              <a:ea typeface="Source Sans Pro"/>
              <a:cs typeface="Source Sans Pro"/>
              <a:sym typeface="Source Sans Pro"/>
            </a:endParaRPr>
          </a:p>
        </p:txBody>
      </p:sp>
      <p:sp>
        <p:nvSpPr>
          <p:cNvPr id="213" name="Google Shape;213;p21"/>
          <p:cNvSpPr txBox="1"/>
          <p:nvPr/>
        </p:nvSpPr>
        <p:spPr>
          <a:xfrm>
            <a:off x="1133175" y="4282300"/>
            <a:ext cx="810600" cy="4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1800" u="sng">
                <a:solidFill>
                  <a:schemeClr val="dk2"/>
                </a:solidFill>
                <a:latin typeface="Source Sans Pro"/>
                <a:ea typeface="Source Sans Pro"/>
                <a:cs typeface="Source Sans Pro"/>
                <a:sym typeface="Source Sans Pro"/>
              </a:rPr>
              <a:t>Large</a:t>
            </a:r>
            <a:endParaRPr sz="1800" u="sng">
              <a:solidFill>
                <a:schemeClr val="dk2"/>
              </a:solidFill>
              <a:latin typeface="Source Sans Pro"/>
              <a:ea typeface="Source Sans Pro"/>
              <a:cs typeface="Source Sans Pro"/>
              <a:sym typeface="Source Sans Pro"/>
            </a:endParaRPr>
          </a:p>
        </p:txBody>
      </p:sp>
      <p:sp>
        <p:nvSpPr>
          <p:cNvPr id="214" name="Google Shape;214;p21"/>
          <p:cNvSpPr txBox="1"/>
          <p:nvPr/>
        </p:nvSpPr>
        <p:spPr>
          <a:xfrm>
            <a:off x="3385175" y="4277425"/>
            <a:ext cx="1068300" cy="4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1800" u="sng">
                <a:solidFill>
                  <a:schemeClr val="dk2"/>
                </a:solidFill>
                <a:latin typeface="Source Sans Pro"/>
                <a:ea typeface="Source Sans Pro"/>
                <a:cs typeface="Source Sans Pro"/>
                <a:sym typeface="Source Sans Pro"/>
              </a:rPr>
              <a:t>Medium</a:t>
            </a:r>
            <a:endParaRPr sz="1800" u="sng">
              <a:solidFill>
                <a:schemeClr val="dk2"/>
              </a:solidFill>
              <a:latin typeface="Source Sans Pro"/>
              <a:ea typeface="Source Sans Pro"/>
              <a:cs typeface="Source Sans Pro"/>
              <a:sym typeface="Source Sans Pro"/>
            </a:endParaRPr>
          </a:p>
        </p:txBody>
      </p:sp>
      <p:sp>
        <p:nvSpPr>
          <p:cNvPr id="215" name="Google Shape;215;p21"/>
          <p:cNvSpPr txBox="1"/>
          <p:nvPr/>
        </p:nvSpPr>
        <p:spPr>
          <a:xfrm>
            <a:off x="5291275" y="2293325"/>
            <a:ext cx="2796000" cy="221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PT" sz="1800">
                <a:solidFill>
                  <a:schemeClr val="dk2"/>
                </a:solidFill>
                <a:latin typeface="Source Sans Pro"/>
                <a:ea typeface="Source Sans Pro"/>
                <a:cs typeface="Source Sans Pro"/>
                <a:sym typeface="Source Sans Pro"/>
              </a:rPr>
              <a:t>Traffic Volume</a:t>
            </a:r>
            <a:endParaRPr b="1" sz="1800">
              <a:solidFill>
                <a:schemeClr val="dk2"/>
              </a:solidFill>
              <a:latin typeface="Source Sans Pro"/>
              <a:ea typeface="Source Sans Pro"/>
              <a:cs typeface="Source Sans Pro"/>
              <a:sym typeface="Source Sans Pro"/>
            </a:endParaRPr>
          </a:p>
          <a:p>
            <a:pPr indent="-342900" lvl="0" marL="457200" rtl="0" algn="l">
              <a:spcBef>
                <a:spcPts val="0"/>
              </a:spcBef>
              <a:spcAft>
                <a:spcPts val="0"/>
              </a:spcAft>
              <a:buClr>
                <a:schemeClr val="dk2"/>
              </a:buClr>
              <a:buSzPts val="1800"/>
              <a:buFont typeface="Source Sans Pro"/>
              <a:buAutoNum type="arabicPeriod"/>
            </a:pPr>
            <a:r>
              <a:rPr lang="pt-PT" sz="1800">
                <a:solidFill>
                  <a:schemeClr val="dk2"/>
                </a:solidFill>
                <a:latin typeface="Source Sans Pro"/>
                <a:ea typeface="Source Sans Pro"/>
                <a:cs typeface="Source Sans Pro"/>
                <a:sym typeface="Source Sans Pro"/>
              </a:rPr>
              <a:t>15</a:t>
            </a:r>
            <a:endParaRPr sz="1800">
              <a:solidFill>
                <a:schemeClr val="dk2"/>
              </a:solidFill>
              <a:latin typeface="Source Sans Pro"/>
              <a:ea typeface="Source Sans Pro"/>
              <a:cs typeface="Source Sans Pro"/>
              <a:sym typeface="Source Sans Pro"/>
            </a:endParaRPr>
          </a:p>
          <a:p>
            <a:pPr indent="-342900" lvl="0" marL="457200" rtl="0" algn="l">
              <a:spcBef>
                <a:spcPts val="0"/>
              </a:spcBef>
              <a:spcAft>
                <a:spcPts val="0"/>
              </a:spcAft>
              <a:buClr>
                <a:schemeClr val="dk2"/>
              </a:buClr>
              <a:buSzPts val="1800"/>
              <a:buFont typeface="Source Sans Pro"/>
              <a:buAutoNum type="arabicPeriod"/>
            </a:pPr>
            <a:r>
              <a:rPr lang="pt-PT" sz="1800">
                <a:solidFill>
                  <a:schemeClr val="dk2"/>
                </a:solidFill>
                <a:latin typeface="Source Sans Pro"/>
                <a:ea typeface="Source Sans Pro"/>
                <a:cs typeface="Source Sans Pro"/>
                <a:sym typeface="Source Sans Pro"/>
              </a:rPr>
              <a:t>20</a:t>
            </a:r>
            <a:endParaRPr sz="1800">
              <a:solidFill>
                <a:schemeClr val="dk2"/>
              </a:solidFill>
              <a:latin typeface="Source Sans Pro"/>
              <a:ea typeface="Source Sans Pro"/>
              <a:cs typeface="Source Sans Pro"/>
              <a:sym typeface="Source Sans Pro"/>
            </a:endParaRPr>
          </a:p>
          <a:p>
            <a:pPr indent="-342900" lvl="0" marL="457200" rtl="0" algn="l">
              <a:spcBef>
                <a:spcPts val="0"/>
              </a:spcBef>
              <a:spcAft>
                <a:spcPts val="0"/>
              </a:spcAft>
              <a:buClr>
                <a:schemeClr val="dk2"/>
              </a:buClr>
              <a:buSzPts val="1800"/>
              <a:buFont typeface="Source Sans Pro"/>
              <a:buAutoNum type="arabicPeriod"/>
            </a:pPr>
            <a:r>
              <a:rPr lang="pt-PT" sz="1800">
                <a:solidFill>
                  <a:schemeClr val="dk2"/>
                </a:solidFill>
                <a:latin typeface="Source Sans Pro"/>
                <a:ea typeface="Source Sans Pro"/>
                <a:cs typeface="Source Sans Pro"/>
                <a:sym typeface="Source Sans Pro"/>
              </a:rPr>
              <a:t>35</a:t>
            </a:r>
            <a:endParaRPr sz="18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rPr b="1" lang="pt-PT" sz="1800">
                <a:solidFill>
                  <a:schemeClr val="dk2"/>
                </a:solidFill>
                <a:latin typeface="Source Sans Pro"/>
                <a:ea typeface="Source Sans Pro"/>
                <a:cs typeface="Source Sans Pro"/>
                <a:sym typeface="Source Sans Pro"/>
              </a:rPr>
              <a:t>Operation Policy</a:t>
            </a:r>
            <a:endParaRPr b="1" sz="1800">
              <a:solidFill>
                <a:schemeClr val="dk2"/>
              </a:solidFill>
              <a:latin typeface="Source Sans Pro"/>
              <a:ea typeface="Source Sans Pro"/>
              <a:cs typeface="Source Sans Pro"/>
              <a:sym typeface="Source Sans Pro"/>
            </a:endParaRPr>
          </a:p>
          <a:p>
            <a:pPr indent="-342900" lvl="0" marL="457200" rtl="0" algn="l">
              <a:spcBef>
                <a:spcPts val="0"/>
              </a:spcBef>
              <a:spcAft>
                <a:spcPts val="0"/>
              </a:spcAft>
              <a:buClr>
                <a:schemeClr val="dk2"/>
              </a:buClr>
              <a:buSzPts val="1800"/>
              <a:buFont typeface="Source Sans Pro"/>
              <a:buAutoNum type="arabicPeriod"/>
            </a:pPr>
            <a:r>
              <a:rPr lang="pt-PT" sz="1800">
                <a:solidFill>
                  <a:schemeClr val="dk2"/>
                </a:solidFill>
                <a:latin typeface="Source Sans Pro"/>
                <a:ea typeface="Source Sans Pro"/>
                <a:cs typeface="Source Sans Pro"/>
                <a:sym typeface="Source Sans Pro"/>
              </a:rPr>
              <a:t>Base</a:t>
            </a:r>
            <a:endParaRPr sz="1800">
              <a:solidFill>
                <a:schemeClr val="dk2"/>
              </a:solidFill>
              <a:latin typeface="Source Sans Pro"/>
              <a:ea typeface="Source Sans Pro"/>
              <a:cs typeface="Source Sans Pro"/>
              <a:sym typeface="Source Sans Pro"/>
            </a:endParaRPr>
          </a:p>
          <a:p>
            <a:pPr indent="-342900" lvl="0" marL="457200" rtl="0" algn="l">
              <a:spcBef>
                <a:spcPts val="0"/>
              </a:spcBef>
              <a:spcAft>
                <a:spcPts val="0"/>
              </a:spcAft>
              <a:buClr>
                <a:schemeClr val="dk2"/>
              </a:buClr>
              <a:buSzPts val="1800"/>
              <a:buFont typeface="Source Sans Pro"/>
              <a:buAutoNum type="arabicPeriod"/>
            </a:pPr>
            <a:r>
              <a:rPr lang="pt-PT" sz="1800">
                <a:solidFill>
                  <a:schemeClr val="dk2"/>
                </a:solidFill>
                <a:latin typeface="Source Sans Pro"/>
                <a:ea typeface="Source Sans Pro"/>
                <a:cs typeface="Source Sans Pro"/>
                <a:sym typeface="Source Sans Pro"/>
              </a:rPr>
              <a:t>GPS</a:t>
            </a:r>
            <a:endParaRPr sz="1800">
              <a:solidFill>
                <a:schemeClr val="dk2"/>
              </a:solidFill>
              <a:latin typeface="Source Sans Pro"/>
              <a:ea typeface="Source Sans Pro"/>
              <a:cs typeface="Source Sans Pro"/>
              <a:sym typeface="Source Sans Pro"/>
            </a:endParaRPr>
          </a:p>
          <a:p>
            <a:pPr indent="-342900" lvl="0" marL="457200" rtl="0" algn="l">
              <a:spcBef>
                <a:spcPts val="0"/>
              </a:spcBef>
              <a:spcAft>
                <a:spcPts val="0"/>
              </a:spcAft>
              <a:buClr>
                <a:schemeClr val="dk2"/>
              </a:buClr>
              <a:buSzPts val="1800"/>
              <a:buFont typeface="Source Sans Pro"/>
              <a:buAutoNum type="arabicPeriod"/>
            </a:pPr>
            <a:r>
              <a:rPr lang="pt-PT" sz="1800">
                <a:solidFill>
                  <a:schemeClr val="dk2"/>
                </a:solidFill>
                <a:latin typeface="Source Sans Pro"/>
                <a:ea typeface="Source Sans Pro"/>
                <a:cs typeface="Source Sans Pro"/>
                <a:sym typeface="Source Sans Pro"/>
              </a:rPr>
              <a:t>CAV</a:t>
            </a:r>
            <a:endParaRPr sz="18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t/>
            </a:r>
            <a:endParaRPr sz="1800">
              <a:solidFill>
                <a:schemeClr val="dk2"/>
              </a:solidFill>
              <a:latin typeface="Source Sans Pro"/>
              <a:ea typeface="Source Sans Pro"/>
              <a:cs typeface="Source Sans Pro"/>
              <a:sym typeface="Source Sans Pro"/>
            </a:endParaRPr>
          </a:p>
        </p:txBody>
      </p:sp>
      <p:sp>
        <p:nvSpPr>
          <p:cNvPr id="216" name="Google Shape;216;p21"/>
          <p:cNvSpPr txBox="1"/>
          <p:nvPr/>
        </p:nvSpPr>
        <p:spPr>
          <a:xfrm rot="-315577">
            <a:off x="2212118" y="3760045"/>
            <a:ext cx="405809" cy="25819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500">
                <a:solidFill>
                  <a:schemeClr val="dk2"/>
                </a:solidFill>
                <a:latin typeface="Source Sans Pro"/>
                <a:ea typeface="Source Sans Pro"/>
                <a:cs typeface="Source Sans Pro"/>
                <a:sym typeface="Source Sans Pro"/>
              </a:rPr>
              <a:t>200, 10</a:t>
            </a:r>
            <a:endParaRPr sz="500">
              <a:solidFill>
                <a:schemeClr val="dk2"/>
              </a:solidFill>
              <a:latin typeface="Source Sans Pro"/>
              <a:ea typeface="Source Sans Pro"/>
              <a:cs typeface="Source Sans Pro"/>
              <a:sym typeface="Source Sans Pro"/>
            </a:endParaRPr>
          </a:p>
        </p:txBody>
      </p:sp>
      <p:sp>
        <p:nvSpPr>
          <p:cNvPr id="217" name="Google Shape;217;p21"/>
          <p:cNvSpPr txBox="1"/>
          <p:nvPr/>
        </p:nvSpPr>
        <p:spPr>
          <a:xfrm rot="1883378">
            <a:off x="3004981" y="3703869"/>
            <a:ext cx="387632" cy="24853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500">
                <a:solidFill>
                  <a:schemeClr val="dk2"/>
                </a:solidFill>
                <a:latin typeface="Source Sans Pro"/>
                <a:ea typeface="Source Sans Pro"/>
                <a:cs typeface="Source Sans Pro"/>
                <a:sym typeface="Source Sans Pro"/>
              </a:rPr>
              <a:t>200</a:t>
            </a:r>
            <a:r>
              <a:rPr lang="pt-PT" sz="500">
                <a:solidFill>
                  <a:schemeClr val="dk2"/>
                </a:solidFill>
                <a:latin typeface="Source Sans Pro"/>
                <a:ea typeface="Source Sans Pro"/>
                <a:cs typeface="Source Sans Pro"/>
                <a:sym typeface="Source Sans Pro"/>
              </a:rPr>
              <a:t>, 5</a:t>
            </a:r>
            <a:endParaRPr sz="500">
              <a:solidFill>
                <a:schemeClr val="dk2"/>
              </a:solidFill>
              <a:latin typeface="Source Sans Pro"/>
              <a:ea typeface="Source Sans Pro"/>
              <a:cs typeface="Source Sans Pro"/>
              <a:sym typeface="Source Sans Pro"/>
            </a:endParaRPr>
          </a:p>
        </p:txBody>
      </p:sp>
      <p:sp>
        <p:nvSpPr>
          <p:cNvPr id="218" name="Google Shape;218;p21"/>
          <p:cNvSpPr/>
          <p:nvPr/>
        </p:nvSpPr>
        <p:spPr>
          <a:xfrm>
            <a:off x="4136936" y="3504204"/>
            <a:ext cx="131400" cy="1197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cxnSp>
        <p:nvCxnSpPr>
          <p:cNvPr id="219" name="Google Shape;219;p21"/>
          <p:cNvCxnSpPr>
            <a:stCxn id="189" idx="1"/>
            <a:endCxn id="191" idx="5"/>
          </p:cNvCxnSpPr>
          <p:nvPr/>
        </p:nvCxnSpPr>
        <p:spPr>
          <a:xfrm rot="10800000">
            <a:off x="3446968" y="3131871"/>
            <a:ext cx="209700" cy="882600"/>
          </a:xfrm>
          <a:prstGeom prst="straightConnector1">
            <a:avLst/>
          </a:prstGeom>
          <a:noFill/>
          <a:ln cap="flat" cmpd="sng" w="28575">
            <a:solidFill>
              <a:schemeClr val="dk2"/>
            </a:solidFill>
            <a:prstDash val="solid"/>
            <a:round/>
            <a:headEnd len="med" w="med" type="none"/>
            <a:tailEnd len="med" w="med" type="stealth"/>
          </a:ln>
        </p:spPr>
      </p:cxnSp>
      <p:cxnSp>
        <p:nvCxnSpPr>
          <p:cNvPr id="220" name="Google Shape;220;p21"/>
          <p:cNvCxnSpPr>
            <a:endCxn id="218" idx="2"/>
          </p:cNvCxnSpPr>
          <p:nvPr/>
        </p:nvCxnSpPr>
        <p:spPr>
          <a:xfrm flipH="1" rot="10800000">
            <a:off x="2990936" y="3564054"/>
            <a:ext cx="1146000" cy="19800"/>
          </a:xfrm>
          <a:prstGeom prst="straightConnector1">
            <a:avLst/>
          </a:prstGeom>
          <a:noFill/>
          <a:ln cap="flat" cmpd="sng" w="28575">
            <a:solidFill>
              <a:schemeClr val="dk2"/>
            </a:solidFill>
            <a:prstDash val="solid"/>
            <a:round/>
            <a:headEnd len="med" w="med" type="none"/>
            <a:tailEnd len="med" w="med" type="stealth"/>
          </a:ln>
        </p:spPr>
      </p:cxnSp>
      <p:cxnSp>
        <p:nvCxnSpPr>
          <p:cNvPr id="221" name="Google Shape;221;p21"/>
          <p:cNvCxnSpPr>
            <a:stCxn id="218" idx="7"/>
            <a:endCxn id="190" idx="3"/>
          </p:cNvCxnSpPr>
          <p:nvPr/>
        </p:nvCxnSpPr>
        <p:spPr>
          <a:xfrm flipH="1" rot="10800000">
            <a:off x="4249093" y="3006034"/>
            <a:ext cx="361800" cy="515700"/>
          </a:xfrm>
          <a:prstGeom prst="straightConnector1">
            <a:avLst/>
          </a:prstGeom>
          <a:noFill/>
          <a:ln cap="flat" cmpd="sng" w="28575">
            <a:solidFill>
              <a:schemeClr val="dk2"/>
            </a:solidFill>
            <a:prstDash val="solid"/>
            <a:round/>
            <a:headEnd len="med" w="med" type="none"/>
            <a:tailEnd len="med" w="med" type="stealth"/>
          </a:ln>
        </p:spPr>
      </p:cxnSp>
      <p:cxnSp>
        <p:nvCxnSpPr>
          <p:cNvPr id="222" name="Google Shape;222;p21"/>
          <p:cNvCxnSpPr>
            <a:stCxn id="218" idx="5"/>
            <a:endCxn id="192" idx="1"/>
          </p:cNvCxnSpPr>
          <p:nvPr/>
        </p:nvCxnSpPr>
        <p:spPr>
          <a:xfrm>
            <a:off x="4249093" y="3606374"/>
            <a:ext cx="482100" cy="325800"/>
          </a:xfrm>
          <a:prstGeom prst="straightConnector1">
            <a:avLst/>
          </a:prstGeom>
          <a:noFill/>
          <a:ln cap="flat" cmpd="sng" w="28575">
            <a:solidFill>
              <a:schemeClr val="dk2"/>
            </a:solidFill>
            <a:prstDash val="solid"/>
            <a:round/>
            <a:headEnd len="med" w="med" type="none"/>
            <a:tailEnd len="med" w="med" type="stealth"/>
          </a:ln>
        </p:spPr>
      </p:cxnSp>
      <p:sp>
        <p:nvSpPr>
          <p:cNvPr id="223" name="Google Shape;223;p21"/>
          <p:cNvSpPr txBox="1"/>
          <p:nvPr/>
        </p:nvSpPr>
        <p:spPr>
          <a:xfrm rot="-448294">
            <a:off x="3990534" y="3952343"/>
            <a:ext cx="387591" cy="248636"/>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500">
                <a:solidFill>
                  <a:schemeClr val="dk2"/>
                </a:solidFill>
                <a:latin typeface="Source Sans Pro"/>
                <a:ea typeface="Source Sans Pro"/>
                <a:cs typeface="Source Sans Pro"/>
                <a:sym typeface="Source Sans Pro"/>
              </a:rPr>
              <a:t>200, 5</a:t>
            </a:r>
            <a:endParaRPr sz="500">
              <a:solidFill>
                <a:schemeClr val="dk2"/>
              </a:solidFill>
              <a:latin typeface="Source Sans Pro"/>
              <a:ea typeface="Source Sans Pro"/>
              <a:cs typeface="Source Sans Pro"/>
              <a:sym typeface="Source Sans Pro"/>
            </a:endParaRPr>
          </a:p>
        </p:txBody>
      </p:sp>
      <p:sp>
        <p:nvSpPr>
          <p:cNvPr id="224" name="Google Shape;224;p21"/>
          <p:cNvSpPr txBox="1"/>
          <p:nvPr/>
        </p:nvSpPr>
        <p:spPr>
          <a:xfrm rot="-55872">
            <a:off x="3542157" y="3391973"/>
            <a:ext cx="387651" cy="24858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500">
                <a:solidFill>
                  <a:schemeClr val="dk2"/>
                </a:solidFill>
                <a:latin typeface="Source Sans Pro"/>
                <a:ea typeface="Source Sans Pro"/>
                <a:cs typeface="Source Sans Pro"/>
                <a:sym typeface="Source Sans Pro"/>
              </a:rPr>
              <a:t>100</a:t>
            </a:r>
            <a:r>
              <a:rPr lang="pt-PT" sz="500">
                <a:solidFill>
                  <a:schemeClr val="dk2"/>
                </a:solidFill>
                <a:latin typeface="Source Sans Pro"/>
                <a:ea typeface="Source Sans Pro"/>
                <a:cs typeface="Source Sans Pro"/>
                <a:sym typeface="Source Sans Pro"/>
              </a:rPr>
              <a:t>, 7</a:t>
            </a:r>
            <a:endParaRPr sz="500">
              <a:solidFill>
                <a:schemeClr val="dk2"/>
              </a:solidFill>
              <a:latin typeface="Source Sans Pro"/>
              <a:ea typeface="Source Sans Pro"/>
              <a:cs typeface="Source Sans Pro"/>
              <a:sym typeface="Source Sans Pro"/>
            </a:endParaRPr>
          </a:p>
        </p:txBody>
      </p:sp>
      <p:sp>
        <p:nvSpPr>
          <p:cNvPr id="225" name="Google Shape;225;p21"/>
          <p:cNvSpPr txBox="1"/>
          <p:nvPr/>
        </p:nvSpPr>
        <p:spPr>
          <a:xfrm rot="-3073346">
            <a:off x="2883686" y="3177200"/>
            <a:ext cx="387515" cy="24865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500">
                <a:solidFill>
                  <a:schemeClr val="dk2"/>
                </a:solidFill>
                <a:latin typeface="Source Sans Pro"/>
                <a:ea typeface="Source Sans Pro"/>
                <a:cs typeface="Source Sans Pro"/>
                <a:sym typeface="Source Sans Pro"/>
              </a:rPr>
              <a:t>50</a:t>
            </a:r>
            <a:r>
              <a:rPr lang="pt-PT" sz="500">
                <a:solidFill>
                  <a:schemeClr val="dk2"/>
                </a:solidFill>
                <a:latin typeface="Source Sans Pro"/>
                <a:ea typeface="Source Sans Pro"/>
                <a:cs typeface="Source Sans Pro"/>
                <a:sym typeface="Source Sans Pro"/>
              </a:rPr>
              <a:t>, 10</a:t>
            </a:r>
            <a:endParaRPr sz="500">
              <a:solidFill>
                <a:schemeClr val="dk2"/>
              </a:solidFill>
              <a:latin typeface="Source Sans Pro"/>
              <a:ea typeface="Source Sans Pro"/>
              <a:cs typeface="Source Sans Pro"/>
              <a:sym typeface="Source Sans Pro"/>
            </a:endParaRPr>
          </a:p>
        </p:txBody>
      </p:sp>
      <p:sp>
        <p:nvSpPr>
          <p:cNvPr id="226" name="Google Shape;226;p21"/>
          <p:cNvSpPr txBox="1"/>
          <p:nvPr/>
        </p:nvSpPr>
        <p:spPr>
          <a:xfrm rot="-317209">
            <a:off x="3725598" y="2836773"/>
            <a:ext cx="387448" cy="24887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500">
                <a:solidFill>
                  <a:schemeClr val="dk2"/>
                </a:solidFill>
                <a:latin typeface="Source Sans Pro"/>
                <a:ea typeface="Source Sans Pro"/>
                <a:cs typeface="Source Sans Pro"/>
                <a:sym typeface="Source Sans Pro"/>
              </a:rPr>
              <a:t>100</a:t>
            </a:r>
            <a:r>
              <a:rPr lang="pt-PT" sz="500">
                <a:solidFill>
                  <a:schemeClr val="dk2"/>
                </a:solidFill>
                <a:latin typeface="Source Sans Pro"/>
                <a:ea typeface="Source Sans Pro"/>
                <a:cs typeface="Source Sans Pro"/>
                <a:sym typeface="Source Sans Pro"/>
              </a:rPr>
              <a:t>, 12</a:t>
            </a:r>
            <a:endParaRPr sz="500">
              <a:solidFill>
                <a:schemeClr val="dk2"/>
              </a:solidFill>
              <a:latin typeface="Source Sans Pro"/>
              <a:ea typeface="Source Sans Pro"/>
              <a:cs typeface="Source Sans Pro"/>
              <a:sym typeface="Source Sans Pro"/>
            </a:endParaRPr>
          </a:p>
        </p:txBody>
      </p:sp>
      <p:sp>
        <p:nvSpPr>
          <p:cNvPr id="227" name="Google Shape;227;p21"/>
          <p:cNvSpPr txBox="1"/>
          <p:nvPr/>
        </p:nvSpPr>
        <p:spPr>
          <a:xfrm rot="4689559">
            <a:off x="3344422" y="3645105"/>
            <a:ext cx="387444" cy="248651"/>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500">
                <a:solidFill>
                  <a:schemeClr val="dk2"/>
                </a:solidFill>
                <a:latin typeface="Source Sans Pro"/>
                <a:ea typeface="Source Sans Pro"/>
                <a:cs typeface="Source Sans Pro"/>
                <a:sym typeface="Source Sans Pro"/>
              </a:rPr>
              <a:t>50</a:t>
            </a:r>
            <a:r>
              <a:rPr lang="pt-PT" sz="500">
                <a:solidFill>
                  <a:schemeClr val="dk2"/>
                </a:solidFill>
                <a:latin typeface="Source Sans Pro"/>
                <a:ea typeface="Source Sans Pro"/>
                <a:cs typeface="Source Sans Pro"/>
                <a:sym typeface="Source Sans Pro"/>
              </a:rPr>
              <a:t>, 8</a:t>
            </a:r>
            <a:endParaRPr sz="500">
              <a:solidFill>
                <a:schemeClr val="dk2"/>
              </a:solidFill>
              <a:latin typeface="Source Sans Pro"/>
              <a:ea typeface="Source Sans Pro"/>
              <a:cs typeface="Source Sans Pro"/>
              <a:sym typeface="Source Sans Pro"/>
            </a:endParaRPr>
          </a:p>
        </p:txBody>
      </p:sp>
      <p:sp>
        <p:nvSpPr>
          <p:cNvPr id="228" name="Google Shape;228;p21"/>
          <p:cNvSpPr txBox="1"/>
          <p:nvPr/>
        </p:nvSpPr>
        <p:spPr>
          <a:xfrm rot="2151459">
            <a:off x="4207830" y="3645144"/>
            <a:ext cx="387180" cy="24855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500">
                <a:solidFill>
                  <a:schemeClr val="dk2"/>
                </a:solidFill>
                <a:latin typeface="Source Sans Pro"/>
                <a:ea typeface="Source Sans Pro"/>
                <a:cs typeface="Source Sans Pro"/>
                <a:sym typeface="Source Sans Pro"/>
              </a:rPr>
              <a:t>50, 10</a:t>
            </a:r>
            <a:endParaRPr sz="500">
              <a:solidFill>
                <a:schemeClr val="dk2"/>
              </a:solidFill>
              <a:latin typeface="Source Sans Pro"/>
              <a:ea typeface="Source Sans Pro"/>
              <a:cs typeface="Source Sans Pro"/>
              <a:sym typeface="Source Sans Pro"/>
            </a:endParaRPr>
          </a:p>
        </p:txBody>
      </p:sp>
      <p:sp>
        <p:nvSpPr>
          <p:cNvPr id="229" name="Google Shape;229;p21"/>
          <p:cNvSpPr txBox="1"/>
          <p:nvPr/>
        </p:nvSpPr>
        <p:spPr>
          <a:xfrm rot="-3380813">
            <a:off x="4126908" y="3172471"/>
            <a:ext cx="387070" cy="24836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500">
                <a:solidFill>
                  <a:schemeClr val="dk2"/>
                </a:solidFill>
                <a:latin typeface="Source Sans Pro"/>
                <a:ea typeface="Source Sans Pro"/>
                <a:cs typeface="Source Sans Pro"/>
                <a:sym typeface="Source Sans Pro"/>
              </a:rPr>
              <a:t>50, 15</a:t>
            </a:r>
            <a:endParaRPr sz="500">
              <a:solidFill>
                <a:schemeClr val="dk2"/>
              </a:solidFill>
              <a:latin typeface="Source Sans Pro"/>
              <a:ea typeface="Source Sans Pro"/>
              <a:cs typeface="Source Sans Pro"/>
              <a:sym typeface="Source Sans Pro"/>
            </a:endParaRPr>
          </a:p>
        </p:txBody>
      </p:sp>
      <p:sp>
        <p:nvSpPr>
          <p:cNvPr id="230" name="Google Shape;230;p21"/>
          <p:cNvSpPr txBox="1"/>
          <p:nvPr/>
        </p:nvSpPr>
        <p:spPr>
          <a:xfrm rot="5093397">
            <a:off x="4629508" y="3375501"/>
            <a:ext cx="387340" cy="24820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PT" sz="500">
                <a:solidFill>
                  <a:schemeClr val="dk2"/>
                </a:solidFill>
                <a:latin typeface="Source Sans Pro"/>
                <a:ea typeface="Source Sans Pro"/>
                <a:cs typeface="Source Sans Pro"/>
                <a:sym typeface="Source Sans Pro"/>
              </a:rPr>
              <a:t>200</a:t>
            </a:r>
            <a:r>
              <a:rPr lang="pt-PT" sz="500">
                <a:solidFill>
                  <a:schemeClr val="dk2"/>
                </a:solidFill>
                <a:latin typeface="Source Sans Pro"/>
                <a:ea typeface="Source Sans Pro"/>
                <a:cs typeface="Source Sans Pro"/>
                <a:sym typeface="Source Sans Pro"/>
              </a:rPr>
              <a:t>, 5</a:t>
            </a:r>
            <a:endParaRPr sz="500">
              <a:solidFill>
                <a:schemeClr val="dk2"/>
              </a:solidFill>
              <a:latin typeface="Source Sans Pro"/>
              <a:ea typeface="Source Sans Pro"/>
              <a:cs typeface="Source Sans Pro"/>
              <a:sym typeface="Source Sans Pro"/>
            </a:endParaRPr>
          </a:p>
          <a:p>
            <a:pPr indent="0" lvl="0" marL="0" rtl="0" algn="l">
              <a:spcBef>
                <a:spcPts val="0"/>
              </a:spcBef>
              <a:spcAft>
                <a:spcPts val="0"/>
              </a:spcAft>
              <a:buNone/>
            </a:pPr>
            <a:r>
              <a:t/>
            </a:r>
            <a:endParaRPr sz="500">
              <a:solidFill>
                <a:schemeClr val="dk2"/>
              </a:solidFill>
              <a:latin typeface="Source Sans Pro"/>
              <a:ea typeface="Source Sans Pro"/>
              <a:cs typeface="Source Sans Pro"/>
              <a:sym typeface="Source Sans Pr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lum">
  <a:themeElements>
    <a:clrScheme name="Plum">
      <a:dk1>
        <a:srgbClr val="0B5394"/>
      </a:dk1>
      <a:lt1>
        <a:srgbClr val="FFFFFF"/>
      </a:lt1>
      <a:dk2>
        <a:srgbClr val="000000"/>
      </a:dk2>
      <a:lt2>
        <a:srgbClr val="7F7F7F"/>
      </a:lt2>
      <a:accent1>
        <a:srgbClr val="333333"/>
      </a:accent1>
      <a:accent2>
        <a:srgbClr val="0B5394"/>
      </a:accent2>
      <a:accent3>
        <a:srgbClr val="3D85C6"/>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